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9" r:id="rId1"/>
    <p:sldMasterId id="2147484087" r:id="rId2"/>
  </p:sldMasterIdLst>
  <p:sldIdLst>
    <p:sldId id="256" r:id="rId3"/>
    <p:sldId id="257" r:id="rId4"/>
    <p:sldId id="259" r:id="rId5"/>
    <p:sldId id="343" r:id="rId6"/>
    <p:sldId id="260" r:id="rId7"/>
    <p:sldId id="311" r:id="rId8"/>
    <p:sldId id="264" r:id="rId9"/>
    <p:sldId id="323" r:id="rId10"/>
    <p:sldId id="288" r:id="rId11"/>
    <p:sldId id="324" r:id="rId12"/>
    <p:sldId id="272" r:id="rId13"/>
    <p:sldId id="325" r:id="rId14"/>
    <p:sldId id="274" r:id="rId15"/>
    <p:sldId id="326" r:id="rId16"/>
    <p:sldId id="357" r:id="rId17"/>
    <p:sldId id="358" r:id="rId18"/>
    <p:sldId id="359" r:id="rId19"/>
    <p:sldId id="360" r:id="rId20"/>
    <p:sldId id="361" r:id="rId21"/>
    <p:sldId id="362" r:id="rId22"/>
    <p:sldId id="363" r:id="rId23"/>
    <p:sldId id="364" r:id="rId24"/>
    <p:sldId id="365" r:id="rId25"/>
    <p:sldId id="366" r:id="rId26"/>
    <p:sldId id="263" r:id="rId27"/>
    <p:sldId id="330" r:id="rId28"/>
    <p:sldId id="265" r:id="rId29"/>
    <p:sldId id="312" r:id="rId30"/>
    <p:sldId id="284" r:id="rId31"/>
    <p:sldId id="313" r:id="rId32"/>
    <p:sldId id="266" r:id="rId33"/>
    <p:sldId id="262" r:id="rId34"/>
    <p:sldId id="314" r:id="rId35"/>
    <p:sldId id="267" r:id="rId36"/>
    <p:sldId id="315" r:id="rId37"/>
    <p:sldId id="281" r:id="rId38"/>
    <p:sldId id="317" r:id="rId39"/>
    <p:sldId id="268" r:id="rId40"/>
    <p:sldId id="316" r:id="rId41"/>
    <p:sldId id="278" r:id="rId42"/>
    <p:sldId id="318" r:id="rId43"/>
    <p:sldId id="279" r:id="rId44"/>
    <p:sldId id="319" r:id="rId45"/>
    <p:sldId id="277" r:id="rId46"/>
    <p:sldId id="320" r:id="rId47"/>
    <p:sldId id="280" r:id="rId48"/>
    <p:sldId id="349" r:id="rId49"/>
    <p:sldId id="350" r:id="rId50"/>
    <p:sldId id="348" r:id="rId51"/>
    <p:sldId id="307" r:id="rId52"/>
    <p:sldId id="285" r:id="rId53"/>
    <p:sldId id="287" r:id="rId54"/>
    <p:sldId id="331" r:id="rId55"/>
    <p:sldId id="286" r:id="rId56"/>
    <p:sldId id="321" r:id="rId57"/>
    <p:sldId id="289" r:id="rId58"/>
    <p:sldId id="332" r:id="rId59"/>
    <p:sldId id="293" r:id="rId60"/>
    <p:sldId id="333" r:id="rId61"/>
    <p:sldId id="290" r:id="rId62"/>
    <p:sldId id="334" r:id="rId63"/>
    <p:sldId id="291" r:id="rId64"/>
    <p:sldId id="322" r:id="rId65"/>
    <p:sldId id="308" r:id="rId66"/>
    <p:sldId id="335" r:id="rId67"/>
    <p:sldId id="297" r:id="rId68"/>
    <p:sldId id="338" r:id="rId69"/>
    <p:sldId id="296" r:id="rId70"/>
    <p:sldId id="337" r:id="rId71"/>
    <p:sldId id="295" r:id="rId72"/>
    <p:sldId id="336" r:id="rId73"/>
    <p:sldId id="309" r:id="rId74"/>
    <p:sldId id="339" r:id="rId75"/>
    <p:sldId id="299" r:id="rId76"/>
    <p:sldId id="340" r:id="rId77"/>
    <p:sldId id="300" r:id="rId78"/>
    <p:sldId id="301" r:id="rId79"/>
    <p:sldId id="302" r:id="rId80"/>
    <p:sldId id="341" r:id="rId81"/>
    <p:sldId id="303" r:id="rId82"/>
    <p:sldId id="342" r:id="rId83"/>
    <p:sldId id="352" r:id="rId84"/>
    <p:sldId id="353" r:id="rId85"/>
    <p:sldId id="344" r:id="rId86"/>
    <p:sldId id="345" r:id="rId87"/>
    <p:sldId id="354" r:id="rId88"/>
    <p:sldId id="355" r:id="rId89"/>
    <p:sldId id="356" r:id="rId90"/>
    <p:sldId id="305" r:id="rId91"/>
    <p:sldId id="30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1476" y="102"/>
      </p:cViewPr>
      <p:guideLst>
        <p:guide orient="horz" pos="2160"/>
        <p:guide pos="2880"/>
      </p:guideLst>
    </p:cSldViewPr>
  </p:slideViewPr>
  <p:notesTextViewPr>
    <p:cViewPr>
      <p:scale>
        <a:sx n="1" d="1"/>
        <a:sy n="1" d="1"/>
      </p:scale>
      <p:origin x="0" y="0"/>
    </p:cViewPr>
  </p:notesTextViewPr>
  <p:sorterViewPr>
    <p:cViewPr>
      <p:scale>
        <a:sx n="140" d="100"/>
        <a:sy n="140" d="100"/>
      </p:scale>
      <p:origin x="0" y="-278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FCCFC-9367-4800-B002-9B709A6B593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HK" altLang="en-US"/>
        </a:p>
      </dgm:t>
    </dgm:pt>
    <dgm:pt modelId="{CBC0D575-8857-4A95-B3A9-DFEF7D2721A2}">
      <dgm:prSet phldrT="[文字]"/>
      <dgm:spPr/>
      <dgm:t>
        <a:bodyPr/>
        <a:lstStyle/>
        <a:p>
          <a:r>
            <a:rPr lang="zh-HK" altLang="en-US" dirty="0"/>
            <a:t>衛生環境欠佳</a:t>
          </a:r>
        </a:p>
      </dgm:t>
    </dgm:pt>
    <dgm:pt modelId="{4337EBBF-685F-49C7-BE59-2B96B1AEC07F}" type="parTrans" cxnId="{807FEB65-A6A3-40A2-A03C-3F7CC0E4E88F}">
      <dgm:prSet/>
      <dgm:spPr/>
      <dgm:t>
        <a:bodyPr/>
        <a:lstStyle/>
        <a:p>
          <a:endParaRPr lang="zh-HK" altLang="en-US"/>
        </a:p>
      </dgm:t>
    </dgm:pt>
    <dgm:pt modelId="{5D0B4EBE-A37F-487B-AC3A-BB2BA8D912A1}" type="sibTrans" cxnId="{807FEB65-A6A3-40A2-A03C-3F7CC0E4E88F}">
      <dgm:prSet/>
      <dgm:spPr/>
      <dgm:t>
        <a:bodyPr/>
        <a:lstStyle/>
        <a:p>
          <a:endParaRPr lang="zh-HK" altLang="en-US"/>
        </a:p>
      </dgm:t>
    </dgm:pt>
    <dgm:pt modelId="{3D60CB6C-B29A-41CE-BEFB-1C9983079D94}">
      <dgm:prSet phldrT="[文字]"/>
      <dgm:spPr/>
      <dgm:t>
        <a:bodyPr/>
        <a:lstStyle/>
        <a:p>
          <a:r>
            <a:rPr lang="zh-HK" altLang="en-US" dirty="0"/>
            <a:t>例如：中世紀歐洲、本港</a:t>
          </a:r>
          <a:r>
            <a:rPr lang="en-US" altLang="zh-HK" dirty="0"/>
            <a:t>19</a:t>
          </a:r>
          <a:r>
            <a:rPr lang="zh-HK" altLang="zh-HK" dirty="0"/>
            <a:t>世紀末</a:t>
          </a:r>
          <a:r>
            <a:rPr lang="zh-HK" altLang="en-US" dirty="0"/>
            <a:t>上環太平山街一帶</a:t>
          </a:r>
        </a:p>
      </dgm:t>
    </dgm:pt>
    <dgm:pt modelId="{E2A50AC6-F799-44AE-9233-C44F06374081}" type="parTrans" cxnId="{EC74CFDC-DC09-4EF6-8AA6-3B314529BADF}">
      <dgm:prSet/>
      <dgm:spPr/>
      <dgm:t>
        <a:bodyPr/>
        <a:lstStyle/>
        <a:p>
          <a:endParaRPr lang="zh-HK" altLang="en-US"/>
        </a:p>
      </dgm:t>
    </dgm:pt>
    <dgm:pt modelId="{F82E65A9-A197-4731-BA68-7E12CED3C5B1}" type="sibTrans" cxnId="{EC74CFDC-DC09-4EF6-8AA6-3B314529BADF}">
      <dgm:prSet/>
      <dgm:spPr/>
      <dgm:t>
        <a:bodyPr/>
        <a:lstStyle/>
        <a:p>
          <a:endParaRPr lang="zh-HK" altLang="en-US"/>
        </a:p>
      </dgm:t>
    </dgm:pt>
    <dgm:pt modelId="{51491446-2048-4FCE-9832-35823D109F2B}">
      <dgm:prSet phldrT="[文字]"/>
      <dgm:spPr/>
      <dgm:t>
        <a:bodyPr/>
        <a:lstStyle/>
        <a:p>
          <a:r>
            <a:rPr lang="zh-HK" altLang="en-US" dirty="0"/>
            <a:t>交流</a:t>
          </a:r>
          <a:endParaRPr lang="en-US" altLang="zh-HK" dirty="0"/>
        </a:p>
        <a:p>
          <a:r>
            <a:rPr lang="zh-HK" altLang="en-US" dirty="0"/>
            <a:t>頻繁</a:t>
          </a:r>
        </a:p>
      </dgm:t>
    </dgm:pt>
    <dgm:pt modelId="{AE3F60D4-3EF9-4495-8A46-96828D0D35BD}" type="parTrans" cxnId="{9CA67425-E610-4762-BB6A-E51439AB9DFA}">
      <dgm:prSet/>
      <dgm:spPr/>
      <dgm:t>
        <a:bodyPr/>
        <a:lstStyle/>
        <a:p>
          <a:endParaRPr lang="zh-HK" altLang="en-US"/>
        </a:p>
      </dgm:t>
    </dgm:pt>
    <dgm:pt modelId="{E268A7B1-41ED-4D2C-AD96-71B31926A892}" type="sibTrans" cxnId="{9CA67425-E610-4762-BB6A-E51439AB9DFA}">
      <dgm:prSet/>
      <dgm:spPr/>
      <dgm:t>
        <a:bodyPr/>
        <a:lstStyle/>
        <a:p>
          <a:endParaRPr lang="zh-HK" altLang="en-US"/>
        </a:p>
      </dgm:t>
    </dgm:pt>
    <dgm:pt modelId="{0EC0BF65-A40D-4CC5-86FC-C612F1FC6B7C}">
      <dgm:prSet phldrT="[文字]"/>
      <dgm:spPr/>
      <dgm:t>
        <a:bodyPr/>
        <a:lstStyle/>
        <a:p>
          <a:r>
            <a:rPr lang="zh-HK" altLang="en-US" dirty="0"/>
            <a:t>例如：古希臘 </a:t>
          </a:r>
          <a:r>
            <a:rPr lang="en-US" altLang="zh-HK" dirty="0"/>
            <a:t>(</a:t>
          </a:r>
          <a:r>
            <a:rPr lang="zh-HK" altLang="zh-HK" dirty="0"/>
            <a:t>戰爭</a:t>
          </a:r>
          <a:r>
            <a:rPr lang="en-US" altLang="zh-HK" dirty="0"/>
            <a:t>)</a:t>
          </a:r>
          <a:r>
            <a:rPr lang="zh-HK" altLang="zh-HK" dirty="0"/>
            <a:t>、</a:t>
          </a:r>
          <a:r>
            <a:rPr lang="zh-HK" altLang="en-US" dirty="0"/>
            <a:t>古羅馬 </a:t>
          </a:r>
          <a:r>
            <a:rPr lang="en-US" altLang="zh-HK" dirty="0"/>
            <a:t>(</a:t>
          </a:r>
          <a:r>
            <a:rPr lang="zh-HK" altLang="zh-HK" dirty="0"/>
            <a:t>戰爭</a:t>
          </a:r>
          <a:r>
            <a:rPr lang="en-US" altLang="zh-HK" dirty="0"/>
            <a:t>)</a:t>
          </a:r>
          <a:r>
            <a:rPr lang="zh-HK" altLang="zh-HK" dirty="0"/>
            <a:t>、</a:t>
          </a:r>
          <a:r>
            <a:rPr lang="zh-HK" altLang="en-US" dirty="0"/>
            <a:t>中世紀歐亞地區 </a:t>
          </a:r>
          <a:r>
            <a:rPr lang="en-US" altLang="zh-HK" dirty="0"/>
            <a:t>(</a:t>
          </a:r>
          <a:r>
            <a:rPr lang="zh-HK" altLang="zh-HK" dirty="0"/>
            <a:t>貿易</a:t>
          </a:r>
          <a:r>
            <a:rPr lang="en-US" altLang="zh-HK" dirty="0"/>
            <a:t>)</a:t>
          </a:r>
          <a:endParaRPr lang="zh-HK" altLang="en-US" dirty="0"/>
        </a:p>
      </dgm:t>
    </dgm:pt>
    <dgm:pt modelId="{DCA26BEE-4B04-4813-AFBE-6D75DEDC5F8E}" type="parTrans" cxnId="{2B2917F2-8184-422B-82C7-FEE1742A6CFF}">
      <dgm:prSet/>
      <dgm:spPr/>
      <dgm:t>
        <a:bodyPr/>
        <a:lstStyle/>
        <a:p>
          <a:endParaRPr lang="zh-HK" altLang="en-US"/>
        </a:p>
      </dgm:t>
    </dgm:pt>
    <dgm:pt modelId="{418A06D4-96B8-4B4E-BED7-8C4A22F27EEA}" type="sibTrans" cxnId="{2B2917F2-8184-422B-82C7-FEE1742A6CFF}">
      <dgm:prSet/>
      <dgm:spPr/>
      <dgm:t>
        <a:bodyPr/>
        <a:lstStyle/>
        <a:p>
          <a:endParaRPr lang="zh-HK" altLang="en-US"/>
        </a:p>
      </dgm:t>
    </dgm:pt>
    <dgm:pt modelId="{0780919B-B040-473A-9790-065772A65D69}">
      <dgm:prSet/>
      <dgm:spPr/>
      <dgm:t>
        <a:bodyPr/>
        <a:lstStyle/>
        <a:p>
          <a:r>
            <a:rPr lang="zh-HK" altLang="en-US" dirty="0"/>
            <a:t>人口</a:t>
          </a:r>
          <a:endParaRPr lang="en-US" altLang="zh-HK" dirty="0"/>
        </a:p>
        <a:p>
          <a:r>
            <a:rPr lang="zh-HK" altLang="en-US" dirty="0"/>
            <a:t>稠密</a:t>
          </a:r>
        </a:p>
      </dgm:t>
    </dgm:pt>
    <dgm:pt modelId="{E9FF1C42-C169-48D6-9AFC-4109D06095C0}" type="parTrans" cxnId="{41EAB13C-EF82-423D-A143-EC7A6330AEB6}">
      <dgm:prSet/>
      <dgm:spPr/>
      <dgm:t>
        <a:bodyPr/>
        <a:lstStyle/>
        <a:p>
          <a:endParaRPr lang="zh-HK" altLang="en-US"/>
        </a:p>
      </dgm:t>
    </dgm:pt>
    <dgm:pt modelId="{FCE96A61-FAEF-4B8A-B627-D7E155889649}" type="sibTrans" cxnId="{41EAB13C-EF82-423D-A143-EC7A6330AEB6}">
      <dgm:prSet/>
      <dgm:spPr/>
      <dgm:t>
        <a:bodyPr/>
        <a:lstStyle/>
        <a:p>
          <a:endParaRPr lang="zh-HK" altLang="en-US"/>
        </a:p>
      </dgm:t>
    </dgm:pt>
    <dgm:pt modelId="{55C8C266-F004-4D4C-8005-AC32E8C2D211}">
      <dgm:prSet/>
      <dgm:spPr/>
      <dgm:t>
        <a:bodyPr/>
        <a:lstStyle/>
        <a:p>
          <a:r>
            <a:rPr lang="zh-HK" altLang="en-US" dirty="0"/>
            <a:t>例如：宋代江南地區、本港</a:t>
          </a:r>
          <a:r>
            <a:rPr lang="en-US" altLang="zh-HK" dirty="0"/>
            <a:t>19</a:t>
          </a:r>
          <a:r>
            <a:rPr lang="zh-HK" altLang="zh-HK" dirty="0"/>
            <a:t>世紀末</a:t>
          </a:r>
          <a:r>
            <a:rPr lang="zh-HK" altLang="en-US" dirty="0"/>
            <a:t>上環太平山街一帶</a:t>
          </a:r>
        </a:p>
      </dgm:t>
    </dgm:pt>
    <dgm:pt modelId="{19069723-1840-4035-965A-867149CD0B41}" type="parTrans" cxnId="{FEBA92BF-F1A4-48D1-B55E-6309F9593FDB}">
      <dgm:prSet/>
      <dgm:spPr/>
      <dgm:t>
        <a:bodyPr/>
        <a:lstStyle/>
        <a:p>
          <a:endParaRPr lang="zh-HK" altLang="en-US"/>
        </a:p>
      </dgm:t>
    </dgm:pt>
    <dgm:pt modelId="{1D4F8019-B3AE-4241-8309-9E1CEF47014F}" type="sibTrans" cxnId="{FEBA92BF-F1A4-48D1-B55E-6309F9593FDB}">
      <dgm:prSet/>
      <dgm:spPr/>
      <dgm:t>
        <a:bodyPr/>
        <a:lstStyle/>
        <a:p>
          <a:endParaRPr lang="zh-HK" altLang="en-US"/>
        </a:p>
      </dgm:t>
    </dgm:pt>
    <dgm:pt modelId="{E4D3C187-CC28-4434-844E-33ACFF501A4C}" type="pres">
      <dgm:prSet presAssocID="{E98FCCFC-9367-4800-B002-9B709A6B5936}" presName="composite" presStyleCnt="0">
        <dgm:presLayoutVars>
          <dgm:chMax val="5"/>
          <dgm:dir/>
          <dgm:animLvl val="ctr"/>
          <dgm:resizeHandles val="exact"/>
        </dgm:presLayoutVars>
      </dgm:prSet>
      <dgm:spPr/>
      <dgm:t>
        <a:bodyPr/>
        <a:lstStyle/>
        <a:p>
          <a:endParaRPr lang="zh-HK" altLang="en-US"/>
        </a:p>
      </dgm:t>
    </dgm:pt>
    <dgm:pt modelId="{DEEC59B0-8D3F-432E-ABA0-DF27CDB60042}" type="pres">
      <dgm:prSet presAssocID="{E98FCCFC-9367-4800-B002-9B709A6B5936}" presName="cycle" presStyleCnt="0"/>
      <dgm:spPr/>
    </dgm:pt>
    <dgm:pt modelId="{749E897C-5271-49CC-AE08-FD325D4BD473}" type="pres">
      <dgm:prSet presAssocID="{E98FCCFC-9367-4800-B002-9B709A6B5936}" presName="centerShape" presStyleCnt="0"/>
      <dgm:spPr/>
    </dgm:pt>
    <dgm:pt modelId="{E871E8CE-4132-4B75-83D9-FBC6B133854A}" type="pres">
      <dgm:prSet presAssocID="{E98FCCFC-9367-4800-B002-9B709A6B5936}" presName="connSite" presStyleLbl="node1" presStyleIdx="0" presStyleCnt="4"/>
      <dgm:spPr/>
    </dgm:pt>
    <dgm:pt modelId="{5CE5A1D4-DA69-4594-BC13-ABD04550ABAD}" type="pres">
      <dgm:prSet presAssocID="{E98FCCFC-9367-4800-B002-9B709A6B5936}" presName="visible" presStyleLbl="node1" presStyleIdx="0" presStyleCnt="4"/>
      <dgm:spPr>
        <a:blipFill rotWithShape="1">
          <a:blip xmlns:r="http://schemas.openxmlformats.org/officeDocument/2006/relationships" r:embed="rId1"/>
          <a:stretch>
            <a:fillRect/>
          </a:stretch>
        </a:blipFill>
      </dgm:spPr>
    </dgm:pt>
    <dgm:pt modelId="{F4BCA2A2-6382-4185-9D41-D2574C91705A}" type="pres">
      <dgm:prSet presAssocID="{4337EBBF-685F-49C7-BE59-2B96B1AEC07F}" presName="Name25" presStyleLbl="parChTrans1D1" presStyleIdx="0" presStyleCnt="3"/>
      <dgm:spPr/>
      <dgm:t>
        <a:bodyPr/>
        <a:lstStyle/>
        <a:p>
          <a:endParaRPr lang="zh-HK" altLang="en-US"/>
        </a:p>
      </dgm:t>
    </dgm:pt>
    <dgm:pt modelId="{5FB4F590-A6C7-48C3-8339-3DD4B2B702BF}" type="pres">
      <dgm:prSet presAssocID="{CBC0D575-8857-4A95-B3A9-DFEF7D2721A2}" presName="node" presStyleCnt="0"/>
      <dgm:spPr/>
    </dgm:pt>
    <dgm:pt modelId="{3F894677-41A7-484E-984D-EA0066278E8C}" type="pres">
      <dgm:prSet presAssocID="{CBC0D575-8857-4A95-B3A9-DFEF7D2721A2}" presName="parentNode" presStyleLbl="node1" presStyleIdx="1" presStyleCnt="4" custScaleX="99314" custScaleY="102632">
        <dgm:presLayoutVars>
          <dgm:chMax val="1"/>
          <dgm:bulletEnabled val="1"/>
        </dgm:presLayoutVars>
      </dgm:prSet>
      <dgm:spPr/>
      <dgm:t>
        <a:bodyPr/>
        <a:lstStyle/>
        <a:p>
          <a:endParaRPr lang="zh-HK" altLang="en-US"/>
        </a:p>
      </dgm:t>
    </dgm:pt>
    <dgm:pt modelId="{3420C8C8-01DA-4A3A-A41A-FA025FC88949}" type="pres">
      <dgm:prSet presAssocID="{CBC0D575-8857-4A95-B3A9-DFEF7D2721A2}" presName="childNode" presStyleLbl="revTx" presStyleIdx="0" presStyleCnt="3">
        <dgm:presLayoutVars>
          <dgm:bulletEnabled val="1"/>
        </dgm:presLayoutVars>
      </dgm:prSet>
      <dgm:spPr/>
      <dgm:t>
        <a:bodyPr/>
        <a:lstStyle/>
        <a:p>
          <a:endParaRPr lang="zh-HK" altLang="en-US"/>
        </a:p>
      </dgm:t>
    </dgm:pt>
    <dgm:pt modelId="{5A4498F6-BF64-4859-B311-9AA279D307C1}" type="pres">
      <dgm:prSet presAssocID="{AE3F60D4-3EF9-4495-8A46-96828D0D35BD}" presName="Name25" presStyleLbl="parChTrans1D1" presStyleIdx="1" presStyleCnt="3"/>
      <dgm:spPr/>
      <dgm:t>
        <a:bodyPr/>
        <a:lstStyle/>
        <a:p>
          <a:endParaRPr lang="zh-HK" altLang="en-US"/>
        </a:p>
      </dgm:t>
    </dgm:pt>
    <dgm:pt modelId="{5CAB19A0-14B7-4BA5-9E2F-A84C440032A8}" type="pres">
      <dgm:prSet presAssocID="{51491446-2048-4FCE-9832-35823D109F2B}" presName="node" presStyleCnt="0"/>
      <dgm:spPr/>
    </dgm:pt>
    <dgm:pt modelId="{001C3739-A77F-43E9-9887-4764DF6DD710}" type="pres">
      <dgm:prSet presAssocID="{51491446-2048-4FCE-9832-35823D109F2B}" presName="parentNode" presStyleLbl="node1" presStyleIdx="2" presStyleCnt="4">
        <dgm:presLayoutVars>
          <dgm:chMax val="1"/>
          <dgm:bulletEnabled val="1"/>
        </dgm:presLayoutVars>
      </dgm:prSet>
      <dgm:spPr/>
      <dgm:t>
        <a:bodyPr/>
        <a:lstStyle/>
        <a:p>
          <a:endParaRPr lang="zh-HK" altLang="en-US"/>
        </a:p>
      </dgm:t>
    </dgm:pt>
    <dgm:pt modelId="{43BEDBCC-D452-4688-990B-E15E9EC2D757}" type="pres">
      <dgm:prSet presAssocID="{51491446-2048-4FCE-9832-35823D109F2B}" presName="childNode" presStyleLbl="revTx" presStyleIdx="1" presStyleCnt="3">
        <dgm:presLayoutVars>
          <dgm:bulletEnabled val="1"/>
        </dgm:presLayoutVars>
      </dgm:prSet>
      <dgm:spPr/>
      <dgm:t>
        <a:bodyPr/>
        <a:lstStyle/>
        <a:p>
          <a:endParaRPr lang="zh-HK" altLang="en-US"/>
        </a:p>
      </dgm:t>
    </dgm:pt>
    <dgm:pt modelId="{96F1B127-50D1-4E31-899D-C1087F02277C}" type="pres">
      <dgm:prSet presAssocID="{E9FF1C42-C169-48D6-9AFC-4109D06095C0}" presName="Name25" presStyleLbl="parChTrans1D1" presStyleIdx="2" presStyleCnt="3"/>
      <dgm:spPr/>
      <dgm:t>
        <a:bodyPr/>
        <a:lstStyle/>
        <a:p>
          <a:endParaRPr lang="zh-HK" altLang="en-US"/>
        </a:p>
      </dgm:t>
    </dgm:pt>
    <dgm:pt modelId="{E2E0E8A9-EA7B-4FA2-AD62-582DCB6692F9}" type="pres">
      <dgm:prSet presAssocID="{0780919B-B040-473A-9790-065772A65D69}" presName="node" presStyleCnt="0"/>
      <dgm:spPr/>
    </dgm:pt>
    <dgm:pt modelId="{AB087852-3235-4478-BDCF-BEFE00AF9B53}" type="pres">
      <dgm:prSet presAssocID="{0780919B-B040-473A-9790-065772A65D69}" presName="parentNode" presStyleLbl="node1" presStyleIdx="3" presStyleCnt="4" custScaleX="107603" custLinFactNeighborX="13458">
        <dgm:presLayoutVars>
          <dgm:chMax val="1"/>
          <dgm:bulletEnabled val="1"/>
        </dgm:presLayoutVars>
      </dgm:prSet>
      <dgm:spPr/>
      <dgm:t>
        <a:bodyPr/>
        <a:lstStyle/>
        <a:p>
          <a:endParaRPr lang="zh-HK" altLang="en-US"/>
        </a:p>
      </dgm:t>
    </dgm:pt>
    <dgm:pt modelId="{13A8783A-1E41-4D33-A808-AA1B6746A2DC}" type="pres">
      <dgm:prSet presAssocID="{0780919B-B040-473A-9790-065772A65D69}" presName="childNode" presStyleLbl="revTx" presStyleIdx="2" presStyleCnt="3">
        <dgm:presLayoutVars>
          <dgm:bulletEnabled val="1"/>
        </dgm:presLayoutVars>
      </dgm:prSet>
      <dgm:spPr/>
      <dgm:t>
        <a:bodyPr/>
        <a:lstStyle/>
        <a:p>
          <a:endParaRPr lang="zh-HK" altLang="en-US"/>
        </a:p>
      </dgm:t>
    </dgm:pt>
  </dgm:ptLst>
  <dgm:cxnLst>
    <dgm:cxn modelId="{2CEAF903-74B6-467B-A1B7-8BB8CB433E5C}" type="presOf" srcId="{0780919B-B040-473A-9790-065772A65D69}" destId="{AB087852-3235-4478-BDCF-BEFE00AF9B53}" srcOrd="0" destOrd="0" presId="urn:microsoft.com/office/officeart/2005/8/layout/radial2"/>
    <dgm:cxn modelId="{3AD4CD53-CA20-4AA0-92E0-84A6E01F8623}" type="presOf" srcId="{E9FF1C42-C169-48D6-9AFC-4109D06095C0}" destId="{96F1B127-50D1-4E31-899D-C1087F02277C}" srcOrd="0" destOrd="0" presId="urn:microsoft.com/office/officeart/2005/8/layout/radial2"/>
    <dgm:cxn modelId="{2B2917F2-8184-422B-82C7-FEE1742A6CFF}" srcId="{51491446-2048-4FCE-9832-35823D109F2B}" destId="{0EC0BF65-A40D-4CC5-86FC-C612F1FC6B7C}" srcOrd="0" destOrd="0" parTransId="{DCA26BEE-4B04-4813-AFBE-6D75DEDC5F8E}" sibTransId="{418A06D4-96B8-4B4E-BED7-8C4A22F27EEA}"/>
    <dgm:cxn modelId="{EC74CFDC-DC09-4EF6-8AA6-3B314529BADF}" srcId="{CBC0D575-8857-4A95-B3A9-DFEF7D2721A2}" destId="{3D60CB6C-B29A-41CE-BEFB-1C9983079D94}" srcOrd="0" destOrd="0" parTransId="{E2A50AC6-F799-44AE-9233-C44F06374081}" sibTransId="{F82E65A9-A197-4731-BA68-7E12CED3C5B1}"/>
    <dgm:cxn modelId="{807FEB65-A6A3-40A2-A03C-3F7CC0E4E88F}" srcId="{E98FCCFC-9367-4800-B002-9B709A6B5936}" destId="{CBC0D575-8857-4A95-B3A9-DFEF7D2721A2}" srcOrd="0" destOrd="0" parTransId="{4337EBBF-685F-49C7-BE59-2B96B1AEC07F}" sibTransId="{5D0B4EBE-A37F-487B-AC3A-BB2BA8D912A1}"/>
    <dgm:cxn modelId="{52362C79-5396-473D-A550-86AFE50CA41A}" type="presOf" srcId="{E98FCCFC-9367-4800-B002-9B709A6B5936}" destId="{E4D3C187-CC28-4434-844E-33ACFF501A4C}" srcOrd="0" destOrd="0" presId="urn:microsoft.com/office/officeart/2005/8/layout/radial2"/>
    <dgm:cxn modelId="{423928E7-B1BA-4188-9AAA-544061BD47DC}" type="presOf" srcId="{51491446-2048-4FCE-9832-35823D109F2B}" destId="{001C3739-A77F-43E9-9887-4764DF6DD710}" srcOrd="0" destOrd="0" presId="urn:microsoft.com/office/officeart/2005/8/layout/radial2"/>
    <dgm:cxn modelId="{08ACBBA5-6AE0-402F-AC94-A54EB1EC26CE}" type="presOf" srcId="{CBC0D575-8857-4A95-B3A9-DFEF7D2721A2}" destId="{3F894677-41A7-484E-984D-EA0066278E8C}" srcOrd="0" destOrd="0" presId="urn:microsoft.com/office/officeart/2005/8/layout/radial2"/>
    <dgm:cxn modelId="{8B001415-FAD9-47D2-A6FF-314261CFEDBE}" type="presOf" srcId="{4337EBBF-685F-49C7-BE59-2B96B1AEC07F}" destId="{F4BCA2A2-6382-4185-9D41-D2574C91705A}" srcOrd="0" destOrd="0" presId="urn:microsoft.com/office/officeart/2005/8/layout/radial2"/>
    <dgm:cxn modelId="{FEBA92BF-F1A4-48D1-B55E-6309F9593FDB}" srcId="{0780919B-B040-473A-9790-065772A65D69}" destId="{55C8C266-F004-4D4C-8005-AC32E8C2D211}" srcOrd="0" destOrd="0" parTransId="{19069723-1840-4035-965A-867149CD0B41}" sibTransId="{1D4F8019-B3AE-4241-8309-9E1CEF47014F}"/>
    <dgm:cxn modelId="{CC590E2D-86FB-4CA9-B713-F4C37C8DCDF0}" type="presOf" srcId="{0EC0BF65-A40D-4CC5-86FC-C612F1FC6B7C}" destId="{43BEDBCC-D452-4688-990B-E15E9EC2D757}" srcOrd="0" destOrd="0" presId="urn:microsoft.com/office/officeart/2005/8/layout/radial2"/>
    <dgm:cxn modelId="{41EAB13C-EF82-423D-A143-EC7A6330AEB6}" srcId="{E98FCCFC-9367-4800-B002-9B709A6B5936}" destId="{0780919B-B040-473A-9790-065772A65D69}" srcOrd="2" destOrd="0" parTransId="{E9FF1C42-C169-48D6-9AFC-4109D06095C0}" sibTransId="{FCE96A61-FAEF-4B8A-B627-D7E155889649}"/>
    <dgm:cxn modelId="{DC334159-BC98-4451-8A9B-813CF83F448C}" type="presOf" srcId="{AE3F60D4-3EF9-4495-8A46-96828D0D35BD}" destId="{5A4498F6-BF64-4859-B311-9AA279D307C1}" srcOrd="0" destOrd="0" presId="urn:microsoft.com/office/officeart/2005/8/layout/radial2"/>
    <dgm:cxn modelId="{5DFB7184-89C3-4C91-9ECA-66610726025C}" type="presOf" srcId="{3D60CB6C-B29A-41CE-BEFB-1C9983079D94}" destId="{3420C8C8-01DA-4A3A-A41A-FA025FC88949}" srcOrd="0" destOrd="0" presId="urn:microsoft.com/office/officeart/2005/8/layout/radial2"/>
    <dgm:cxn modelId="{9CA67425-E610-4762-BB6A-E51439AB9DFA}" srcId="{E98FCCFC-9367-4800-B002-9B709A6B5936}" destId="{51491446-2048-4FCE-9832-35823D109F2B}" srcOrd="1" destOrd="0" parTransId="{AE3F60D4-3EF9-4495-8A46-96828D0D35BD}" sibTransId="{E268A7B1-41ED-4D2C-AD96-71B31926A892}"/>
    <dgm:cxn modelId="{0BCE7DF3-B672-477A-943E-9DB2179E68D8}" type="presOf" srcId="{55C8C266-F004-4D4C-8005-AC32E8C2D211}" destId="{13A8783A-1E41-4D33-A808-AA1B6746A2DC}" srcOrd="0" destOrd="0" presId="urn:microsoft.com/office/officeart/2005/8/layout/radial2"/>
    <dgm:cxn modelId="{C6549932-8DA0-4577-89B7-048D6EC373D3}" type="presParOf" srcId="{E4D3C187-CC28-4434-844E-33ACFF501A4C}" destId="{DEEC59B0-8D3F-432E-ABA0-DF27CDB60042}" srcOrd="0" destOrd="0" presId="urn:microsoft.com/office/officeart/2005/8/layout/radial2"/>
    <dgm:cxn modelId="{2E403C58-1C35-4DB1-8291-CDEA62A3C868}" type="presParOf" srcId="{DEEC59B0-8D3F-432E-ABA0-DF27CDB60042}" destId="{749E897C-5271-49CC-AE08-FD325D4BD473}" srcOrd="0" destOrd="0" presId="urn:microsoft.com/office/officeart/2005/8/layout/radial2"/>
    <dgm:cxn modelId="{64A451AD-4DD6-46BB-8CAB-83356491BF20}" type="presParOf" srcId="{749E897C-5271-49CC-AE08-FD325D4BD473}" destId="{E871E8CE-4132-4B75-83D9-FBC6B133854A}" srcOrd="0" destOrd="0" presId="urn:microsoft.com/office/officeart/2005/8/layout/radial2"/>
    <dgm:cxn modelId="{4B476EE1-6288-412B-8A00-50CDDC6DE1C6}" type="presParOf" srcId="{749E897C-5271-49CC-AE08-FD325D4BD473}" destId="{5CE5A1D4-DA69-4594-BC13-ABD04550ABAD}" srcOrd="1" destOrd="0" presId="urn:microsoft.com/office/officeart/2005/8/layout/radial2"/>
    <dgm:cxn modelId="{8B42DAC2-C9D9-466C-83D2-D51B6E3BC2ED}" type="presParOf" srcId="{DEEC59B0-8D3F-432E-ABA0-DF27CDB60042}" destId="{F4BCA2A2-6382-4185-9D41-D2574C91705A}" srcOrd="1" destOrd="0" presId="urn:microsoft.com/office/officeart/2005/8/layout/radial2"/>
    <dgm:cxn modelId="{8D71AD61-CCAB-4089-B324-4BFC0DA3D249}" type="presParOf" srcId="{DEEC59B0-8D3F-432E-ABA0-DF27CDB60042}" destId="{5FB4F590-A6C7-48C3-8339-3DD4B2B702BF}" srcOrd="2" destOrd="0" presId="urn:microsoft.com/office/officeart/2005/8/layout/radial2"/>
    <dgm:cxn modelId="{7CD73AE7-9C89-49D9-A828-48DA5FC1E65D}" type="presParOf" srcId="{5FB4F590-A6C7-48C3-8339-3DD4B2B702BF}" destId="{3F894677-41A7-484E-984D-EA0066278E8C}" srcOrd="0" destOrd="0" presId="urn:microsoft.com/office/officeart/2005/8/layout/radial2"/>
    <dgm:cxn modelId="{F976472C-960C-4A6A-8717-6FEB0C76B705}" type="presParOf" srcId="{5FB4F590-A6C7-48C3-8339-3DD4B2B702BF}" destId="{3420C8C8-01DA-4A3A-A41A-FA025FC88949}" srcOrd="1" destOrd="0" presId="urn:microsoft.com/office/officeart/2005/8/layout/radial2"/>
    <dgm:cxn modelId="{38E83D99-6DAD-4C89-A85E-C65191AD7CB5}" type="presParOf" srcId="{DEEC59B0-8D3F-432E-ABA0-DF27CDB60042}" destId="{5A4498F6-BF64-4859-B311-9AA279D307C1}" srcOrd="3" destOrd="0" presId="urn:microsoft.com/office/officeart/2005/8/layout/radial2"/>
    <dgm:cxn modelId="{DC22B9BB-6ADF-4436-BC1D-A67E1A23945D}" type="presParOf" srcId="{DEEC59B0-8D3F-432E-ABA0-DF27CDB60042}" destId="{5CAB19A0-14B7-4BA5-9E2F-A84C440032A8}" srcOrd="4" destOrd="0" presId="urn:microsoft.com/office/officeart/2005/8/layout/radial2"/>
    <dgm:cxn modelId="{41581296-D6FE-4CD1-8D29-7DDB540A21F9}" type="presParOf" srcId="{5CAB19A0-14B7-4BA5-9E2F-A84C440032A8}" destId="{001C3739-A77F-43E9-9887-4764DF6DD710}" srcOrd="0" destOrd="0" presId="urn:microsoft.com/office/officeart/2005/8/layout/radial2"/>
    <dgm:cxn modelId="{D6834EFF-BEB8-4829-B7BC-4E7431F6BD1D}" type="presParOf" srcId="{5CAB19A0-14B7-4BA5-9E2F-A84C440032A8}" destId="{43BEDBCC-D452-4688-990B-E15E9EC2D757}" srcOrd="1" destOrd="0" presId="urn:microsoft.com/office/officeart/2005/8/layout/radial2"/>
    <dgm:cxn modelId="{D78F910E-0A7E-4398-86FF-D0FE8DB5866C}" type="presParOf" srcId="{DEEC59B0-8D3F-432E-ABA0-DF27CDB60042}" destId="{96F1B127-50D1-4E31-899D-C1087F02277C}" srcOrd="5" destOrd="0" presId="urn:microsoft.com/office/officeart/2005/8/layout/radial2"/>
    <dgm:cxn modelId="{0A24D9D9-E68E-4A1C-BAC4-F150CF859AD5}" type="presParOf" srcId="{DEEC59B0-8D3F-432E-ABA0-DF27CDB60042}" destId="{E2E0E8A9-EA7B-4FA2-AD62-582DCB6692F9}" srcOrd="6" destOrd="0" presId="urn:microsoft.com/office/officeart/2005/8/layout/radial2"/>
    <dgm:cxn modelId="{BF72CA5E-AD07-4A51-BFE6-2F97D5DAE401}" type="presParOf" srcId="{E2E0E8A9-EA7B-4FA2-AD62-582DCB6692F9}" destId="{AB087852-3235-4478-BDCF-BEFE00AF9B53}" srcOrd="0" destOrd="0" presId="urn:microsoft.com/office/officeart/2005/8/layout/radial2"/>
    <dgm:cxn modelId="{A6CBADC2-49D5-49BC-87D9-C3934EB7329E}" type="presParOf" srcId="{E2E0E8A9-EA7B-4FA2-AD62-582DCB6692F9}" destId="{13A8783A-1E41-4D33-A808-AA1B6746A2D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8B65E-EBF7-41D3-9703-5C002312A05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HK" altLang="en-US"/>
        </a:p>
      </dgm:t>
    </dgm:pt>
    <dgm:pt modelId="{C6656A1E-DEDE-47B7-B55E-723FE4D9E276}">
      <dgm:prSet phldrT="[文字]"/>
      <dgm:spPr/>
      <dgm:t>
        <a:bodyPr/>
        <a:lstStyle/>
        <a:p>
          <a:r>
            <a:rPr lang="zh-HK" altLang="en-US" dirty="0"/>
            <a:t>祈求</a:t>
          </a:r>
          <a:endParaRPr lang="en-US" altLang="zh-HK" dirty="0"/>
        </a:p>
        <a:p>
          <a:r>
            <a:rPr lang="zh-HK" altLang="en-US" dirty="0"/>
            <a:t>神明</a:t>
          </a:r>
        </a:p>
      </dgm:t>
    </dgm:pt>
    <dgm:pt modelId="{117EBB5B-9D45-4A91-AB3C-5FB71F7467E2}" type="parTrans" cxnId="{3A3915E4-FAB0-433F-BEA2-D3D3A50F4220}">
      <dgm:prSet/>
      <dgm:spPr/>
      <dgm:t>
        <a:bodyPr/>
        <a:lstStyle/>
        <a:p>
          <a:endParaRPr lang="zh-HK" altLang="en-US"/>
        </a:p>
      </dgm:t>
    </dgm:pt>
    <dgm:pt modelId="{7DE35E3D-FE2E-48C9-932D-734AEA97B2DF}" type="sibTrans" cxnId="{3A3915E4-FAB0-433F-BEA2-D3D3A50F4220}">
      <dgm:prSet/>
      <dgm:spPr/>
      <dgm:t>
        <a:bodyPr/>
        <a:lstStyle/>
        <a:p>
          <a:endParaRPr lang="zh-HK" altLang="en-US"/>
        </a:p>
      </dgm:t>
    </dgm:pt>
    <dgm:pt modelId="{22AE29C9-BC40-4E91-A460-18259382E4B5}">
      <dgm:prSet phldrT="[文字]"/>
      <dgm:spPr/>
      <dgm:t>
        <a:bodyPr/>
        <a:lstStyle/>
        <a:p>
          <a:r>
            <a:rPr lang="zh-HK" altLang="en-US" dirty="0"/>
            <a:t>保持環境衛生</a:t>
          </a:r>
        </a:p>
      </dgm:t>
    </dgm:pt>
    <dgm:pt modelId="{5C5477A3-8C6D-4A17-8C77-AF9F62397C06}" type="parTrans" cxnId="{E34753B7-0ACC-49B2-9D14-CB30E3BE47BE}">
      <dgm:prSet/>
      <dgm:spPr/>
      <dgm:t>
        <a:bodyPr/>
        <a:lstStyle/>
        <a:p>
          <a:endParaRPr lang="zh-HK" altLang="en-US"/>
        </a:p>
      </dgm:t>
    </dgm:pt>
    <dgm:pt modelId="{6B0D2D28-B534-4FC3-96E6-266BC46AB71D}" type="sibTrans" cxnId="{E34753B7-0ACC-49B2-9D14-CB30E3BE47BE}">
      <dgm:prSet/>
      <dgm:spPr/>
      <dgm:t>
        <a:bodyPr/>
        <a:lstStyle/>
        <a:p>
          <a:endParaRPr lang="zh-HK" altLang="en-US"/>
        </a:p>
      </dgm:t>
    </dgm:pt>
    <dgm:pt modelId="{CE0A3360-23E3-4E45-9959-69DE07268DCD}">
      <dgm:prSet phldrT="[文字]"/>
      <dgm:spPr/>
      <dgm:t>
        <a:bodyPr/>
        <a:lstStyle/>
        <a:p>
          <a:r>
            <a:rPr lang="zh-HK" altLang="en-US" dirty="0"/>
            <a:t>主動救治疫情</a:t>
          </a:r>
        </a:p>
      </dgm:t>
    </dgm:pt>
    <dgm:pt modelId="{CD6E24C2-D125-478B-993A-B947ABD31519}" type="parTrans" cxnId="{9AC81590-0AD8-459D-A1EE-FD63E3506245}">
      <dgm:prSet/>
      <dgm:spPr/>
      <dgm:t>
        <a:bodyPr/>
        <a:lstStyle/>
        <a:p>
          <a:endParaRPr lang="zh-HK" altLang="en-US"/>
        </a:p>
      </dgm:t>
    </dgm:pt>
    <dgm:pt modelId="{848199AF-FE79-4AA6-9E6F-CA2D2BF7B2F3}" type="sibTrans" cxnId="{9AC81590-0AD8-459D-A1EE-FD63E3506245}">
      <dgm:prSet/>
      <dgm:spPr/>
      <dgm:t>
        <a:bodyPr/>
        <a:lstStyle/>
        <a:p>
          <a:endParaRPr lang="zh-HK" altLang="en-US"/>
        </a:p>
      </dgm:t>
    </dgm:pt>
    <dgm:pt modelId="{F2D0B6F6-0F28-4673-B80C-F16DC788D05E}">
      <dgm:prSet phldrT="[文字]" custT="1"/>
      <dgm:spPr/>
      <dgm:t>
        <a:bodyPr/>
        <a:lstStyle/>
        <a:p>
          <a:r>
            <a:rPr lang="zh-HK" altLang="en-US" sz="1400" dirty="0"/>
            <a:t>例如：明清時期朝廷對疫區災民的救助</a:t>
          </a:r>
        </a:p>
      </dgm:t>
    </dgm:pt>
    <dgm:pt modelId="{423BB4FD-D440-4307-BC6C-867C7543ACE5}" type="parTrans" cxnId="{DE7D09D9-5451-4C25-8F87-F35B905B4083}">
      <dgm:prSet/>
      <dgm:spPr/>
      <dgm:t>
        <a:bodyPr/>
        <a:lstStyle/>
        <a:p>
          <a:endParaRPr lang="zh-HK" altLang="en-US"/>
        </a:p>
      </dgm:t>
    </dgm:pt>
    <dgm:pt modelId="{C3C99F2E-F29F-44B6-8A0A-4F4B88414D01}" type="sibTrans" cxnId="{DE7D09D9-5451-4C25-8F87-F35B905B4083}">
      <dgm:prSet/>
      <dgm:spPr/>
      <dgm:t>
        <a:bodyPr/>
        <a:lstStyle/>
        <a:p>
          <a:endParaRPr lang="zh-HK" altLang="en-US"/>
        </a:p>
      </dgm:t>
    </dgm:pt>
    <dgm:pt modelId="{F7BE8046-9C8C-4A32-8275-1F686DA8BA13}">
      <dgm:prSet phldrT="[文字]"/>
      <dgm:spPr/>
      <dgm:t>
        <a:bodyPr/>
        <a:lstStyle/>
        <a:p>
          <a:r>
            <a:rPr lang="zh-HK" altLang="en-US" dirty="0"/>
            <a:t>有效</a:t>
          </a:r>
          <a:endParaRPr lang="en-US" altLang="zh-HK" dirty="0"/>
        </a:p>
        <a:p>
          <a:r>
            <a:rPr lang="zh-HK" altLang="en-US" dirty="0"/>
            <a:t>隔離</a:t>
          </a:r>
        </a:p>
      </dgm:t>
    </dgm:pt>
    <dgm:pt modelId="{03151DBC-2450-448C-A000-2DC3E445256C}" type="parTrans" cxnId="{CDD63B57-8F40-4CF8-9A7B-C4FEBE7838A0}">
      <dgm:prSet/>
      <dgm:spPr/>
      <dgm:t>
        <a:bodyPr/>
        <a:lstStyle/>
        <a:p>
          <a:endParaRPr lang="zh-HK" altLang="en-US"/>
        </a:p>
      </dgm:t>
    </dgm:pt>
    <dgm:pt modelId="{565204A3-F2F5-4681-8015-5FA70273C3F9}" type="sibTrans" cxnId="{CDD63B57-8F40-4CF8-9A7B-C4FEBE7838A0}">
      <dgm:prSet/>
      <dgm:spPr/>
      <dgm:t>
        <a:bodyPr/>
        <a:lstStyle/>
        <a:p>
          <a:endParaRPr lang="zh-HK" altLang="en-US"/>
        </a:p>
      </dgm:t>
    </dgm:pt>
    <dgm:pt modelId="{96497E8C-00DB-42C9-9E33-6E4F5EC08E1B}">
      <dgm:prSet phldrT="[文字]"/>
      <dgm:spPr/>
      <dgm:t>
        <a:bodyPr/>
        <a:lstStyle/>
        <a:p>
          <a:r>
            <a:rPr lang="zh-HK" altLang="en-US" dirty="0"/>
            <a:t>宣傳</a:t>
          </a:r>
          <a:endParaRPr lang="en-US" altLang="zh-HK" dirty="0"/>
        </a:p>
        <a:p>
          <a:r>
            <a:rPr lang="zh-HK" altLang="en-US" dirty="0"/>
            <a:t>教育</a:t>
          </a:r>
        </a:p>
      </dgm:t>
    </dgm:pt>
    <dgm:pt modelId="{2AB2E214-2B60-4B64-96A0-94A4A2F725F0}" type="parTrans" cxnId="{674DF468-2E97-42BF-B39C-3712A382179D}">
      <dgm:prSet/>
      <dgm:spPr/>
      <dgm:t>
        <a:bodyPr/>
        <a:lstStyle/>
        <a:p>
          <a:endParaRPr lang="zh-HK" altLang="en-US"/>
        </a:p>
      </dgm:t>
    </dgm:pt>
    <dgm:pt modelId="{B5A0578F-0B56-4485-A701-D58FEC488671}" type="sibTrans" cxnId="{674DF468-2E97-42BF-B39C-3712A382179D}">
      <dgm:prSet/>
      <dgm:spPr/>
      <dgm:t>
        <a:bodyPr/>
        <a:lstStyle/>
        <a:p>
          <a:endParaRPr lang="zh-HK" altLang="en-US"/>
        </a:p>
      </dgm:t>
    </dgm:pt>
    <dgm:pt modelId="{7B9962B8-ADD1-4753-8E0C-E0FFA5832C8F}">
      <dgm:prSet phldrT="[文字]" custT="1"/>
      <dgm:spPr/>
      <dgm:t>
        <a:bodyPr/>
        <a:lstStyle/>
        <a:p>
          <a:pPr marL="171450" lvl="1" indent="0" defTabSz="711200">
            <a:lnSpc>
              <a:spcPct val="90000"/>
            </a:lnSpc>
            <a:spcBef>
              <a:spcPct val="0"/>
            </a:spcBef>
            <a:spcAft>
              <a:spcPct val="15000"/>
            </a:spcAft>
            <a:buNone/>
          </a:pPr>
          <a:endParaRPr lang="zh-HK" altLang="en-US" sz="1600" dirty="0"/>
        </a:p>
      </dgm:t>
    </dgm:pt>
    <dgm:pt modelId="{1333ED17-5BE4-439F-A5C6-CE6F3F02023E}" type="parTrans" cxnId="{9E5673C9-693E-485E-B3C5-FE80DFEE7C74}">
      <dgm:prSet/>
      <dgm:spPr/>
      <dgm:t>
        <a:bodyPr/>
        <a:lstStyle/>
        <a:p>
          <a:endParaRPr lang="zh-HK" altLang="en-US"/>
        </a:p>
      </dgm:t>
    </dgm:pt>
    <dgm:pt modelId="{539F53D9-CA32-4748-B3C4-CA75ACFD5395}" type="sibTrans" cxnId="{9E5673C9-693E-485E-B3C5-FE80DFEE7C74}">
      <dgm:prSet/>
      <dgm:spPr/>
      <dgm:t>
        <a:bodyPr/>
        <a:lstStyle/>
        <a:p>
          <a:endParaRPr lang="zh-HK" altLang="en-US"/>
        </a:p>
      </dgm:t>
    </dgm:pt>
    <dgm:pt modelId="{FD08CAE5-4B93-48EC-8979-B18692F2B9E6}">
      <dgm:prSet phldrT="[文字]" custT="1"/>
      <dgm:spPr/>
      <dgm:t>
        <a:bodyPr/>
        <a:lstStyle/>
        <a:p>
          <a:r>
            <a:rPr lang="zh-HK" altLang="en-US" sz="1400" dirty="0"/>
            <a:t>例如：</a:t>
          </a:r>
          <a:r>
            <a:rPr lang="en-US" altLang="zh-HK" sz="1400" dirty="0"/>
            <a:t>20</a:t>
          </a:r>
          <a:r>
            <a:rPr lang="zh-HK" altLang="zh-HK" sz="1400" dirty="0"/>
            <a:t>世紀初的歐洲，以及</a:t>
          </a:r>
          <a:r>
            <a:rPr lang="zh-HK" altLang="en-US" sz="1400" dirty="0"/>
            <a:t>本港</a:t>
          </a:r>
          <a:r>
            <a:rPr lang="zh-HK" altLang="zh-HK" sz="1400" dirty="0"/>
            <a:t>於</a:t>
          </a:r>
          <a:r>
            <a:rPr lang="en-US" altLang="en-US" sz="1400" dirty="0"/>
            <a:t>20</a:t>
          </a:r>
          <a:r>
            <a:rPr lang="zh-HK" altLang="en-US" sz="1400" dirty="0"/>
            <a:t>世紀中葉</a:t>
          </a:r>
          <a:r>
            <a:rPr lang="zh-HK" altLang="zh-HK" sz="1400" dirty="0"/>
            <a:t>均加強抗疫宣傳</a:t>
          </a:r>
          <a:endParaRPr lang="zh-HK" altLang="en-US" sz="1400" dirty="0"/>
        </a:p>
      </dgm:t>
    </dgm:pt>
    <dgm:pt modelId="{E61FFEE4-E391-4220-B802-A3B12774A9B8}" type="parTrans" cxnId="{8AFE9275-B65F-4EA7-A947-8CA0E12E9754}">
      <dgm:prSet/>
      <dgm:spPr/>
      <dgm:t>
        <a:bodyPr/>
        <a:lstStyle/>
        <a:p>
          <a:endParaRPr lang="zh-HK" altLang="en-US"/>
        </a:p>
      </dgm:t>
    </dgm:pt>
    <dgm:pt modelId="{887C53D9-5541-4A7C-A11B-93F68121F255}" type="sibTrans" cxnId="{8AFE9275-B65F-4EA7-A947-8CA0E12E9754}">
      <dgm:prSet/>
      <dgm:spPr/>
      <dgm:t>
        <a:bodyPr/>
        <a:lstStyle/>
        <a:p>
          <a:endParaRPr lang="zh-HK" altLang="en-US"/>
        </a:p>
      </dgm:t>
    </dgm:pt>
    <dgm:pt modelId="{77945CF4-8BA8-490D-81C4-69E0392DCF68}">
      <dgm:prSet phldrT="[文字]" custT="1"/>
      <dgm:spPr/>
      <dgm:t>
        <a:bodyPr/>
        <a:lstStyle/>
        <a:p>
          <a:r>
            <a:rPr lang="zh-HK" altLang="en-US" sz="1400" dirty="0"/>
            <a:t>例如：</a:t>
          </a:r>
          <a:r>
            <a:rPr lang="en-US" altLang="zh-HK" sz="1400" dirty="0"/>
            <a:t>19</a:t>
          </a:r>
          <a:r>
            <a:rPr lang="zh-HK" altLang="zh-HK" sz="1400" dirty="0"/>
            <a:t>世紀末</a:t>
          </a:r>
          <a:r>
            <a:rPr lang="zh-HK" altLang="en-US" sz="1400" dirty="0"/>
            <a:t>本港長洲太平清醮的出現</a:t>
          </a:r>
        </a:p>
      </dgm:t>
    </dgm:pt>
    <dgm:pt modelId="{2B6BB072-A728-49B3-810F-07FF60BA5377}" type="parTrans" cxnId="{FAC18EB2-1AC9-4059-A5AD-319F4D9962E9}">
      <dgm:prSet/>
      <dgm:spPr/>
      <dgm:t>
        <a:bodyPr/>
        <a:lstStyle/>
        <a:p>
          <a:endParaRPr lang="zh-HK" altLang="en-US"/>
        </a:p>
      </dgm:t>
    </dgm:pt>
    <dgm:pt modelId="{9DDBB167-7E97-4F8B-B314-23E0BBA42B9D}" type="sibTrans" cxnId="{FAC18EB2-1AC9-4059-A5AD-319F4D9962E9}">
      <dgm:prSet/>
      <dgm:spPr/>
      <dgm:t>
        <a:bodyPr/>
        <a:lstStyle/>
        <a:p>
          <a:endParaRPr lang="zh-HK" altLang="en-US"/>
        </a:p>
      </dgm:t>
    </dgm:pt>
    <dgm:pt modelId="{96761D01-F0C3-428F-BCF6-1ABDC47ABD05}">
      <dgm:prSet phldrT="[文字]" custT="1"/>
      <dgm:spPr/>
      <dgm:t>
        <a:bodyPr/>
        <a:lstStyle/>
        <a:p>
          <a:r>
            <a:rPr lang="zh-HK" altLang="en-US" sz="1400" dirty="0"/>
            <a:t>例如：本港</a:t>
          </a:r>
          <a:r>
            <a:rPr lang="zh-HK" altLang="zh-HK" sz="1400" dirty="0"/>
            <a:t>於</a:t>
          </a:r>
          <a:r>
            <a:rPr lang="en-US" altLang="zh-HK" sz="1400" dirty="0"/>
            <a:t>19</a:t>
          </a:r>
          <a:r>
            <a:rPr lang="zh-HK" altLang="zh-HK" sz="1400" dirty="0"/>
            <a:t>世紀末，以及</a:t>
          </a:r>
          <a:r>
            <a:rPr lang="en-US" altLang="zh-HK" sz="1400" dirty="0"/>
            <a:t>20</a:t>
          </a:r>
          <a:r>
            <a:rPr lang="zh-HK" altLang="zh-HK" sz="1400" dirty="0"/>
            <a:t>世紀中葉均加強環境衛生</a:t>
          </a:r>
          <a:endParaRPr lang="zh-HK" altLang="en-US" sz="1400" dirty="0"/>
        </a:p>
      </dgm:t>
    </dgm:pt>
    <dgm:pt modelId="{74BFBCE2-AA1A-4C5D-8CD9-AB75C9880907}" type="parTrans" cxnId="{78B77EA7-400A-4D1E-9CAA-2BC4DB4A353C}">
      <dgm:prSet/>
      <dgm:spPr/>
      <dgm:t>
        <a:bodyPr/>
        <a:lstStyle/>
        <a:p>
          <a:endParaRPr lang="zh-HK" altLang="en-US"/>
        </a:p>
      </dgm:t>
    </dgm:pt>
    <dgm:pt modelId="{44FE77DC-F63A-410E-965B-E0EE59C5D54D}" type="sibTrans" cxnId="{78B77EA7-400A-4D1E-9CAA-2BC4DB4A353C}">
      <dgm:prSet/>
      <dgm:spPr/>
      <dgm:t>
        <a:bodyPr/>
        <a:lstStyle/>
        <a:p>
          <a:endParaRPr lang="zh-HK" altLang="en-US"/>
        </a:p>
      </dgm:t>
    </dgm:pt>
    <dgm:pt modelId="{09F54842-CE56-40EA-8E0C-01F2B6E5B8A9}">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HK" altLang="en-US" sz="1400" dirty="0"/>
            <a:t>例如：中世紀歐洲、</a:t>
          </a:r>
          <a:r>
            <a:rPr lang="zh-TW" altLang="en-US" sz="1400" dirty="0"/>
            <a:t>明清</a:t>
          </a:r>
          <a:r>
            <a:rPr lang="zh-HK" altLang="en-US" sz="1400" dirty="0"/>
            <a:t>時期，以及</a:t>
          </a:r>
          <a:r>
            <a:rPr lang="zh-TW" altLang="en-US" sz="1400" dirty="0"/>
            <a:t>本港</a:t>
          </a:r>
          <a:r>
            <a:rPr lang="zh-HK" altLang="zh-HK" sz="1400" dirty="0"/>
            <a:t>於</a:t>
          </a:r>
          <a:r>
            <a:rPr lang="en-US" altLang="en-US" sz="1400" dirty="0"/>
            <a:t>19</a:t>
          </a:r>
          <a:r>
            <a:rPr lang="zh-TW" altLang="en-US" sz="1400" dirty="0"/>
            <a:t>世紀末</a:t>
          </a:r>
          <a:r>
            <a:rPr lang="zh-HK" altLang="en-US" sz="1400" dirty="0"/>
            <a:t>，皆以此阻止疫症傳播</a:t>
          </a:r>
        </a:p>
        <a:p>
          <a:pPr marL="171450" lvl="1" indent="0" defTabSz="711200">
            <a:lnSpc>
              <a:spcPct val="90000"/>
            </a:lnSpc>
            <a:spcBef>
              <a:spcPct val="0"/>
            </a:spcBef>
            <a:spcAft>
              <a:spcPct val="15000"/>
            </a:spcAft>
            <a:buNone/>
          </a:pPr>
          <a:endParaRPr lang="zh-HK" altLang="en-US" sz="1600" dirty="0"/>
        </a:p>
      </dgm:t>
    </dgm:pt>
    <dgm:pt modelId="{F386810F-0652-41B3-BD8A-4A6FEE6B40EB}" type="parTrans" cxnId="{AAAD4499-C041-4A92-8C07-58513176BE6F}">
      <dgm:prSet/>
      <dgm:spPr/>
      <dgm:t>
        <a:bodyPr/>
        <a:lstStyle/>
        <a:p>
          <a:endParaRPr lang="zh-HK" altLang="en-US"/>
        </a:p>
      </dgm:t>
    </dgm:pt>
    <dgm:pt modelId="{EBFF68A3-0920-4B4B-A67A-D20C524DCD51}" type="sibTrans" cxnId="{AAAD4499-C041-4A92-8C07-58513176BE6F}">
      <dgm:prSet/>
      <dgm:spPr/>
      <dgm:t>
        <a:bodyPr/>
        <a:lstStyle/>
        <a:p>
          <a:endParaRPr lang="zh-HK" altLang="en-US"/>
        </a:p>
      </dgm:t>
    </dgm:pt>
    <dgm:pt modelId="{89383B4E-77CA-4954-AF12-AB0DC727F651}" type="pres">
      <dgm:prSet presAssocID="{9A68B65E-EBF7-41D3-9703-5C002312A05C}" presName="composite" presStyleCnt="0">
        <dgm:presLayoutVars>
          <dgm:chMax val="5"/>
          <dgm:dir/>
          <dgm:animLvl val="ctr"/>
          <dgm:resizeHandles val="exact"/>
        </dgm:presLayoutVars>
      </dgm:prSet>
      <dgm:spPr/>
      <dgm:t>
        <a:bodyPr/>
        <a:lstStyle/>
        <a:p>
          <a:endParaRPr lang="zh-HK" altLang="en-US"/>
        </a:p>
      </dgm:t>
    </dgm:pt>
    <dgm:pt modelId="{39E10948-99CC-4E7E-B8CF-17EAB13F9104}" type="pres">
      <dgm:prSet presAssocID="{9A68B65E-EBF7-41D3-9703-5C002312A05C}" presName="cycle" presStyleCnt="0"/>
      <dgm:spPr/>
    </dgm:pt>
    <dgm:pt modelId="{5FECAD44-FCF7-4DDD-9A54-359F666A4B15}" type="pres">
      <dgm:prSet presAssocID="{9A68B65E-EBF7-41D3-9703-5C002312A05C}" presName="centerShape" presStyleCnt="0"/>
      <dgm:spPr/>
    </dgm:pt>
    <dgm:pt modelId="{420CFD10-73D7-466C-8A71-BDF8DCD1242D}" type="pres">
      <dgm:prSet presAssocID="{9A68B65E-EBF7-41D3-9703-5C002312A05C}" presName="connSite" presStyleLbl="node1" presStyleIdx="0" presStyleCnt="6"/>
      <dgm:spPr/>
    </dgm:pt>
    <dgm:pt modelId="{A2D93180-C9D6-46D0-8EDD-E890EC3FF939}" type="pres">
      <dgm:prSet presAssocID="{9A68B65E-EBF7-41D3-9703-5C002312A05C}" presName="visible" presStyleLbl="node1" presStyleIdx="0" presStyleCnt="6"/>
      <dgm:spPr>
        <a:blipFill rotWithShape="1">
          <a:blip xmlns:r="http://schemas.openxmlformats.org/officeDocument/2006/relationships" r:embed="rId1"/>
          <a:stretch>
            <a:fillRect/>
          </a:stretch>
        </a:blipFill>
      </dgm:spPr>
    </dgm:pt>
    <dgm:pt modelId="{E023C0BE-B41F-4AB0-8706-E0D7EE923560}" type="pres">
      <dgm:prSet presAssocID="{117EBB5B-9D45-4A91-AB3C-5FB71F7467E2}" presName="Name25" presStyleLbl="parChTrans1D1" presStyleIdx="0" presStyleCnt="5"/>
      <dgm:spPr/>
      <dgm:t>
        <a:bodyPr/>
        <a:lstStyle/>
        <a:p>
          <a:endParaRPr lang="zh-HK" altLang="en-US"/>
        </a:p>
      </dgm:t>
    </dgm:pt>
    <dgm:pt modelId="{399A2800-49F1-44A0-AC72-3FA06FB1169F}" type="pres">
      <dgm:prSet presAssocID="{C6656A1E-DEDE-47B7-B55E-723FE4D9E276}" presName="node" presStyleCnt="0"/>
      <dgm:spPr/>
    </dgm:pt>
    <dgm:pt modelId="{BEC1E1A8-3459-42BF-B7EA-60BC9B95D354}" type="pres">
      <dgm:prSet presAssocID="{C6656A1E-DEDE-47B7-B55E-723FE4D9E276}" presName="parentNode" presStyleLbl="node1" presStyleIdx="1" presStyleCnt="6" custScaleY="97201">
        <dgm:presLayoutVars>
          <dgm:chMax val="1"/>
          <dgm:bulletEnabled val="1"/>
        </dgm:presLayoutVars>
      </dgm:prSet>
      <dgm:spPr/>
      <dgm:t>
        <a:bodyPr/>
        <a:lstStyle/>
        <a:p>
          <a:endParaRPr lang="zh-HK" altLang="en-US"/>
        </a:p>
      </dgm:t>
    </dgm:pt>
    <dgm:pt modelId="{03B5C5A0-A1F6-4E9B-83B8-7976E18D9478}" type="pres">
      <dgm:prSet presAssocID="{C6656A1E-DEDE-47B7-B55E-723FE4D9E276}" presName="childNode" presStyleLbl="revTx" presStyleIdx="0" presStyleCnt="5">
        <dgm:presLayoutVars>
          <dgm:bulletEnabled val="1"/>
        </dgm:presLayoutVars>
      </dgm:prSet>
      <dgm:spPr/>
      <dgm:t>
        <a:bodyPr/>
        <a:lstStyle/>
        <a:p>
          <a:endParaRPr lang="zh-HK" altLang="en-US"/>
        </a:p>
      </dgm:t>
    </dgm:pt>
    <dgm:pt modelId="{88D0BDD4-4129-40BD-8D38-1FB671DB9DD9}" type="pres">
      <dgm:prSet presAssocID="{5C5477A3-8C6D-4A17-8C77-AF9F62397C06}" presName="Name25" presStyleLbl="parChTrans1D1" presStyleIdx="1" presStyleCnt="5"/>
      <dgm:spPr/>
      <dgm:t>
        <a:bodyPr/>
        <a:lstStyle/>
        <a:p>
          <a:endParaRPr lang="zh-HK" altLang="en-US"/>
        </a:p>
      </dgm:t>
    </dgm:pt>
    <dgm:pt modelId="{5192AD98-593B-4D2D-84C7-A1D91C16A814}" type="pres">
      <dgm:prSet presAssocID="{22AE29C9-BC40-4E91-A460-18259382E4B5}" presName="node" presStyleCnt="0"/>
      <dgm:spPr/>
    </dgm:pt>
    <dgm:pt modelId="{EF018BA0-34E7-4D9C-9B20-8AF5E569F3AD}" type="pres">
      <dgm:prSet presAssocID="{22AE29C9-BC40-4E91-A460-18259382E4B5}" presName="parentNode" presStyleLbl="node1" presStyleIdx="2" presStyleCnt="6" custScaleX="97479" custLinFactNeighborX="9550" custLinFactNeighborY="-3581">
        <dgm:presLayoutVars>
          <dgm:chMax val="1"/>
          <dgm:bulletEnabled val="1"/>
        </dgm:presLayoutVars>
      </dgm:prSet>
      <dgm:spPr/>
      <dgm:t>
        <a:bodyPr/>
        <a:lstStyle/>
        <a:p>
          <a:endParaRPr lang="zh-HK" altLang="en-US"/>
        </a:p>
      </dgm:t>
    </dgm:pt>
    <dgm:pt modelId="{EEE53EB2-3FC1-4210-86E9-A3569C3AFE88}" type="pres">
      <dgm:prSet presAssocID="{22AE29C9-BC40-4E91-A460-18259382E4B5}" presName="childNode" presStyleLbl="revTx" presStyleIdx="1" presStyleCnt="5">
        <dgm:presLayoutVars>
          <dgm:bulletEnabled val="1"/>
        </dgm:presLayoutVars>
      </dgm:prSet>
      <dgm:spPr/>
      <dgm:t>
        <a:bodyPr/>
        <a:lstStyle/>
        <a:p>
          <a:endParaRPr lang="zh-HK" altLang="en-US"/>
        </a:p>
      </dgm:t>
    </dgm:pt>
    <dgm:pt modelId="{515FCF98-5543-4F28-8D47-9DB5E8711F84}" type="pres">
      <dgm:prSet presAssocID="{CD6E24C2-D125-478B-993A-B947ABD31519}" presName="Name25" presStyleLbl="parChTrans1D1" presStyleIdx="2" presStyleCnt="5"/>
      <dgm:spPr/>
      <dgm:t>
        <a:bodyPr/>
        <a:lstStyle/>
        <a:p>
          <a:endParaRPr lang="zh-HK" altLang="en-US"/>
        </a:p>
      </dgm:t>
    </dgm:pt>
    <dgm:pt modelId="{ECBE492C-BDF2-4A62-AF09-8BF6F508EBD4}" type="pres">
      <dgm:prSet presAssocID="{CE0A3360-23E3-4E45-9959-69DE07268DCD}" presName="node" presStyleCnt="0"/>
      <dgm:spPr/>
    </dgm:pt>
    <dgm:pt modelId="{BAE601D2-62AF-4BDB-99A8-78FD08E59940}" type="pres">
      <dgm:prSet presAssocID="{CE0A3360-23E3-4E45-9959-69DE07268DCD}" presName="parentNode" presStyleLbl="node1" presStyleIdx="3" presStyleCnt="6">
        <dgm:presLayoutVars>
          <dgm:chMax val="1"/>
          <dgm:bulletEnabled val="1"/>
        </dgm:presLayoutVars>
      </dgm:prSet>
      <dgm:spPr/>
      <dgm:t>
        <a:bodyPr/>
        <a:lstStyle/>
        <a:p>
          <a:endParaRPr lang="zh-HK" altLang="en-US"/>
        </a:p>
      </dgm:t>
    </dgm:pt>
    <dgm:pt modelId="{1E13B92C-F0EF-4606-8E85-DD118DEDF6EB}" type="pres">
      <dgm:prSet presAssocID="{CE0A3360-23E3-4E45-9959-69DE07268DCD}" presName="childNode" presStyleLbl="revTx" presStyleIdx="2" presStyleCnt="5">
        <dgm:presLayoutVars>
          <dgm:bulletEnabled val="1"/>
        </dgm:presLayoutVars>
      </dgm:prSet>
      <dgm:spPr/>
      <dgm:t>
        <a:bodyPr/>
        <a:lstStyle/>
        <a:p>
          <a:endParaRPr lang="zh-HK" altLang="en-US"/>
        </a:p>
      </dgm:t>
    </dgm:pt>
    <dgm:pt modelId="{A45E4D29-00FD-4DEC-86EE-F26CCD141772}" type="pres">
      <dgm:prSet presAssocID="{03151DBC-2450-448C-A000-2DC3E445256C}" presName="Name25" presStyleLbl="parChTrans1D1" presStyleIdx="3" presStyleCnt="5"/>
      <dgm:spPr/>
      <dgm:t>
        <a:bodyPr/>
        <a:lstStyle/>
        <a:p>
          <a:endParaRPr lang="zh-HK" altLang="en-US"/>
        </a:p>
      </dgm:t>
    </dgm:pt>
    <dgm:pt modelId="{CCB1D59D-87E9-44FC-9A06-A5E15BE44415}" type="pres">
      <dgm:prSet presAssocID="{F7BE8046-9C8C-4A32-8275-1F686DA8BA13}" presName="node" presStyleCnt="0"/>
      <dgm:spPr/>
    </dgm:pt>
    <dgm:pt modelId="{41CD1092-38A9-4F89-BE5A-CF7626D96FE3}" type="pres">
      <dgm:prSet presAssocID="{F7BE8046-9C8C-4A32-8275-1F686DA8BA13}" presName="parentNode" presStyleLbl="node1" presStyleIdx="4" presStyleCnt="6">
        <dgm:presLayoutVars>
          <dgm:chMax val="1"/>
          <dgm:bulletEnabled val="1"/>
        </dgm:presLayoutVars>
      </dgm:prSet>
      <dgm:spPr/>
      <dgm:t>
        <a:bodyPr/>
        <a:lstStyle/>
        <a:p>
          <a:endParaRPr lang="zh-HK" altLang="en-US"/>
        </a:p>
      </dgm:t>
    </dgm:pt>
    <dgm:pt modelId="{9E41D215-52E9-49F0-8AC9-B4A3C87BFFEB}" type="pres">
      <dgm:prSet presAssocID="{F7BE8046-9C8C-4A32-8275-1F686DA8BA13}" presName="childNode" presStyleLbl="revTx" presStyleIdx="3" presStyleCnt="5">
        <dgm:presLayoutVars>
          <dgm:bulletEnabled val="1"/>
        </dgm:presLayoutVars>
      </dgm:prSet>
      <dgm:spPr/>
      <dgm:t>
        <a:bodyPr/>
        <a:lstStyle/>
        <a:p>
          <a:endParaRPr lang="zh-HK" altLang="en-US"/>
        </a:p>
      </dgm:t>
    </dgm:pt>
    <dgm:pt modelId="{DFD575F9-E8A8-4DA4-B618-E78E8299D022}" type="pres">
      <dgm:prSet presAssocID="{2AB2E214-2B60-4B64-96A0-94A4A2F725F0}" presName="Name25" presStyleLbl="parChTrans1D1" presStyleIdx="4" presStyleCnt="5"/>
      <dgm:spPr/>
      <dgm:t>
        <a:bodyPr/>
        <a:lstStyle/>
        <a:p>
          <a:endParaRPr lang="zh-HK" altLang="en-US"/>
        </a:p>
      </dgm:t>
    </dgm:pt>
    <dgm:pt modelId="{DAFD2ED1-A5F3-49D8-B4A8-FAEB867674EC}" type="pres">
      <dgm:prSet presAssocID="{96497E8C-00DB-42C9-9E33-6E4F5EC08E1B}" presName="node" presStyleCnt="0"/>
      <dgm:spPr/>
    </dgm:pt>
    <dgm:pt modelId="{E2931339-4CE9-4617-8DB0-F938948CF286}" type="pres">
      <dgm:prSet presAssocID="{96497E8C-00DB-42C9-9E33-6E4F5EC08E1B}" presName="parentNode" presStyleLbl="node1" presStyleIdx="5" presStyleCnt="6">
        <dgm:presLayoutVars>
          <dgm:chMax val="1"/>
          <dgm:bulletEnabled val="1"/>
        </dgm:presLayoutVars>
      </dgm:prSet>
      <dgm:spPr/>
      <dgm:t>
        <a:bodyPr/>
        <a:lstStyle/>
        <a:p>
          <a:endParaRPr lang="zh-HK" altLang="en-US"/>
        </a:p>
      </dgm:t>
    </dgm:pt>
    <dgm:pt modelId="{0391E546-0E73-4552-991D-76A17B507597}" type="pres">
      <dgm:prSet presAssocID="{96497E8C-00DB-42C9-9E33-6E4F5EC08E1B}" presName="childNode" presStyleLbl="revTx" presStyleIdx="4" presStyleCnt="5">
        <dgm:presLayoutVars>
          <dgm:bulletEnabled val="1"/>
        </dgm:presLayoutVars>
      </dgm:prSet>
      <dgm:spPr/>
      <dgm:t>
        <a:bodyPr/>
        <a:lstStyle/>
        <a:p>
          <a:endParaRPr lang="zh-HK" altLang="en-US"/>
        </a:p>
      </dgm:t>
    </dgm:pt>
  </dgm:ptLst>
  <dgm:cxnLst>
    <dgm:cxn modelId="{FAC18EB2-1AC9-4059-A5AD-319F4D9962E9}" srcId="{C6656A1E-DEDE-47B7-B55E-723FE4D9E276}" destId="{77945CF4-8BA8-490D-81C4-69E0392DCF68}" srcOrd="0" destOrd="0" parTransId="{2B6BB072-A728-49B3-810F-07FF60BA5377}" sibTransId="{9DDBB167-7E97-4F8B-B314-23E0BBA42B9D}"/>
    <dgm:cxn modelId="{3A3915E4-FAB0-433F-BEA2-D3D3A50F4220}" srcId="{9A68B65E-EBF7-41D3-9703-5C002312A05C}" destId="{C6656A1E-DEDE-47B7-B55E-723FE4D9E276}" srcOrd="0" destOrd="0" parTransId="{117EBB5B-9D45-4A91-AB3C-5FB71F7467E2}" sibTransId="{7DE35E3D-FE2E-48C9-932D-734AEA97B2DF}"/>
    <dgm:cxn modelId="{E004C5FD-4DAF-4F17-B6AF-4DDA5CED7730}" type="presOf" srcId="{03151DBC-2450-448C-A000-2DC3E445256C}" destId="{A45E4D29-00FD-4DEC-86EE-F26CCD141772}" srcOrd="0" destOrd="0" presId="urn:microsoft.com/office/officeart/2005/8/layout/radial2"/>
    <dgm:cxn modelId="{4C27F83E-6C90-4E1A-BF61-8DAADF49E3FC}" type="presOf" srcId="{CD6E24C2-D125-478B-993A-B947ABD31519}" destId="{515FCF98-5543-4F28-8D47-9DB5E8711F84}" srcOrd="0" destOrd="0" presId="urn:microsoft.com/office/officeart/2005/8/layout/radial2"/>
    <dgm:cxn modelId="{9E5673C9-693E-485E-B3C5-FE80DFEE7C74}" srcId="{F7BE8046-9C8C-4A32-8275-1F686DA8BA13}" destId="{7B9962B8-ADD1-4753-8E0C-E0FFA5832C8F}" srcOrd="0" destOrd="0" parTransId="{1333ED17-5BE4-439F-A5C6-CE6F3F02023E}" sibTransId="{539F53D9-CA32-4748-B3C4-CA75ACFD5395}"/>
    <dgm:cxn modelId="{97E685EA-835B-4204-A438-EA66ACFC7F5C}" type="presOf" srcId="{2AB2E214-2B60-4B64-96A0-94A4A2F725F0}" destId="{DFD575F9-E8A8-4DA4-B618-E78E8299D022}" srcOrd="0" destOrd="0" presId="urn:microsoft.com/office/officeart/2005/8/layout/radial2"/>
    <dgm:cxn modelId="{74BC1F63-3996-41E8-9DB2-D1757B63BADC}" type="presOf" srcId="{F2D0B6F6-0F28-4673-B80C-F16DC788D05E}" destId="{1E13B92C-F0EF-4606-8E85-DD118DEDF6EB}" srcOrd="0" destOrd="0" presId="urn:microsoft.com/office/officeart/2005/8/layout/radial2"/>
    <dgm:cxn modelId="{82AF62A2-44E4-4B16-93A7-99D0A5A2CA26}" type="presOf" srcId="{C6656A1E-DEDE-47B7-B55E-723FE4D9E276}" destId="{BEC1E1A8-3459-42BF-B7EA-60BC9B95D354}" srcOrd="0" destOrd="0" presId="urn:microsoft.com/office/officeart/2005/8/layout/radial2"/>
    <dgm:cxn modelId="{14FFA725-3703-42F0-9476-DCA0A885CD04}" type="presOf" srcId="{96497E8C-00DB-42C9-9E33-6E4F5EC08E1B}" destId="{E2931339-4CE9-4617-8DB0-F938948CF286}" srcOrd="0" destOrd="0" presId="urn:microsoft.com/office/officeart/2005/8/layout/radial2"/>
    <dgm:cxn modelId="{8D042AEA-3AAB-4F60-8EC7-16325721808B}" type="presOf" srcId="{7B9962B8-ADD1-4753-8E0C-E0FFA5832C8F}" destId="{9E41D215-52E9-49F0-8AC9-B4A3C87BFFEB}" srcOrd="0" destOrd="0" presId="urn:microsoft.com/office/officeart/2005/8/layout/radial2"/>
    <dgm:cxn modelId="{A771BCBC-B181-4FD3-AF86-45F27A603D97}" type="presOf" srcId="{CE0A3360-23E3-4E45-9959-69DE07268DCD}" destId="{BAE601D2-62AF-4BDB-99A8-78FD08E59940}" srcOrd="0" destOrd="0" presId="urn:microsoft.com/office/officeart/2005/8/layout/radial2"/>
    <dgm:cxn modelId="{78B77EA7-400A-4D1E-9CAA-2BC4DB4A353C}" srcId="{22AE29C9-BC40-4E91-A460-18259382E4B5}" destId="{96761D01-F0C3-428F-BCF6-1ABDC47ABD05}" srcOrd="0" destOrd="0" parTransId="{74BFBCE2-AA1A-4C5D-8CD9-AB75C9880907}" sibTransId="{44FE77DC-F63A-410E-965B-E0EE59C5D54D}"/>
    <dgm:cxn modelId="{3F42FE46-892F-404E-8BA0-928226571171}" type="presOf" srcId="{09F54842-CE56-40EA-8E0C-01F2B6E5B8A9}" destId="{9E41D215-52E9-49F0-8AC9-B4A3C87BFFEB}" srcOrd="0" destOrd="1" presId="urn:microsoft.com/office/officeart/2005/8/layout/radial2"/>
    <dgm:cxn modelId="{5E165872-4B8D-4124-8BFA-92C7D3D1BBD3}" type="presOf" srcId="{77945CF4-8BA8-490D-81C4-69E0392DCF68}" destId="{03B5C5A0-A1F6-4E9B-83B8-7976E18D9478}" srcOrd="0" destOrd="0" presId="urn:microsoft.com/office/officeart/2005/8/layout/radial2"/>
    <dgm:cxn modelId="{E34753B7-0ACC-49B2-9D14-CB30E3BE47BE}" srcId="{9A68B65E-EBF7-41D3-9703-5C002312A05C}" destId="{22AE29C9-BC40-4E91-A460-18259382E4B5}" srcOrd="1" destOrd="0" parTransId="{5C5477A3-8C6D-4A17-8C77-AF9F62397C06}" sibTransId="{6B0D2D28-B534-4FC3-96E6-266BC46AB71D}"/>
    <dgm:cxn modelId="{9AC81590-0AD8-459D-A1EE-FD63E3506245}" srcId="{9A68B65E-EBF7-41D3-9703-5C002312A05C}" destId="{CE0A3360-23E3-4E45-9959-69DE07268DCD}" srcOrd="2" destOrd="0" parTransId="{CD6E24C2-D125-478B-993A-B947ABD31519}" sibTransId="{848199AF-FE79-4AA6-9E6F-CA2D2BF7B2F3}"/>
    <dgm:cxn modelId="{674DF468-2E97-42BF-B39C-3712A382179D}" srcId="{9A68B65E-EBF7-41D3-9703-5C002312A05C}" destId="{96497E8C-00DB-42C9-9E33-6E4F5EC08E1B}" srcOrd="4" destOrd="0" parTransId="{2AB2E214-2B60-4B64-96A0-94A4A2F725F0}" sibTransId="{B5A0578F-0B56-4485-A701-D58FEC488671}"/>
    <dgm:cxn modelId="{D2F5B138-B62A-4570-B102-AEC4CF6460B0}" type="presOf" srcId="{5C5477A3-8C6D-4A17-8C77-AF9F62397C06}" destId="{88D0BDD4-4129-40BD-8D38-1FB671DB9DD9}" srcOrd="0" destOrd="0" presId="urn:microsoft.com/office/officeart/2005/8/layout/radial2"/>
    <dgm:cxn modelId="{AAAD4499-C041-4A92-8C07-58513176BE6F}" srcId="{F7BE8046-9C8C-4A32-8275-1F686DA8BA13}" destId="{09F54842-CE56-40EA-8E0C-01F2B6E5B8A9}" srcOrd="1" destOrd="0" parTransId="{F386810F-0652-41B3-BD8A-4A6FEE6B40EB}" sibTransId="{EBFF68A3-0920-4B4B-A67A-D20C524DCD51}"/>
    <dgm:cxn modelId="{657DB31C-9DFA-4FB4-A53E-30ECE01C19B2}" type="presOf" srcId="{9A68B65E-EBF7-41D3-9703-5C002312A05C}" destId="{89383B4E-77CA-4954-AF12-AB0DC727F651}" srcOrd="0" destOrd="0" presId="urn:microsoft.com/office/officeart/2005/8/layout/radial2"/>
    <dgm:cxn modelId="{A8410B90-5918-426C-A4BA-76989878D8B5}" type="presOf" srcId="{F7BE8046-9C8C-4A32-8275-1F686DA8BA13}" destId="{41CD1092-38A9-4F89-BE5A-CF7626D96FE3}" srcOrd="0" destOrd="0" presId="urn:microsoft.com/office/officeart/2005/8/layout/radial2"/>
    <dgm:cxn modelId="{DDE53F17-843C-4395-A26E-5C8120F79A2C}" type="presOf" srcId="{FD08CAE5-4B93-48EC-8979-B18692F2B9E6}" destId="{0391E546-0E73-4552-991D-76A17B507597}" srcOrd="0" destOrd="0" presId="urn:microsoft.com/office/officeart/2005/8/layout/radial2"/>
    <dgm:cxn modelId="{2991384A-9254-4C36-B4BA-8E7511F07EFB}" type="presOf" srcId="{96761D01-F0C3-428F-BCF6-1ABDC47ABD05}" destId="{EEE53EB2-3FC1-4210-86E9-A3569C3AFE88}" srcOrd="0" destOrd="0" presId="urn:microsoft.com/office/officeart/2005/8/layout/radial2"/>
    <dgm:cxn modelId="{2C877A68-DA05-4ACB-BF03-FDDC7E0970D1}" type="presOf" srcId="{22AE29C9-BC40-4E91-A460-18259382E4B5}" destId="{EF018BA0-34E7-4D9C-9B20-8AF5E569F3AD}" srcOrd="0" destOrd="0" presId="urn:microsoft.com/office/officeart/2005/8/layout/radial2"/>
    <dgm:cxn modelId="{DE7D09D9-5451-4C25-8F87-F35B905B4083}" srcId="{CE0A3360-23E3-4E45-9959-69DE07268DCD}" destId="{F2D0B6F6-0F28-4673-B80C-F16DC788D05E}" srcOrd="0" destOrd="0" parTransId="{423BB4FD-D440-4307-BC6C-867C7543ACE5}" sibTransId="{C3C99F2E-F29F-44B6-8A0A-4F4B88414D01}"/>
    <dgm:cxn modelId="{8AFE9275-B65F-4EA7-A947-8CA0E12E9754}" srcId="{96497E8C-00DB-42C9-9E33-6E4F5EC08E1B}" destId="{FD08CAE5-4B93-48EC-8979-B18692F2B9E6}" srcOrd="0" destOrd="0" parTransId="{E61FFEE4-E391-4220-B802-A3B12774A9B8}" sibTransId="{887C53D9-5541-4A7C-A11B-93F68121F255}"/>
    <dgm:cxn modelId="{CDD63B57-8F40-4CF8-9A7B-C4FEBE7838A0}" srcId="{9A68B65E-EBF7-41D3-9703-5C002312A05C}" destId="{F7BE8046-9C8C-4A32-8275-1F686DA8BA13}" srcOrd="3" destOrd="0" parTransId="{03151DBC-2450-448C-A000-2DC3E445256C}" sibTransId="{565204A3-F2F5-4681-8015-5FA70273C3F9}"/>
    <dgm:cxn modelId="{C80104E4-06D1-4CF1-B8EE-E0F3952795B7}" type="presOf" srcId="{117EBB5B-9D45-4A91-AB3C-5FB71F7467E2}" destId="{E023C0BE-B41F-4AB0-8706-E0D7EE923560}" srcOrd="0" destOrd="0" presId="urn:microsoft.com/office/officeart/2005/8/layout/radial2"/>
    <dgm:cxn modelId="{5A847C23-3C67-4885-8FB1-C6A98657F73D}" type="presParOf" srcId="{89383B4E-77CA-4954-AF12-AB0DC727F651}" destId="{39E10948-99CC-4E7E-B8CF-17EAB13F9104}" srcOrd="0" destOrd="0" presId="urn:microsoft.com/office/officeart/2005/8/layout/radial2"/>
    <dgm:cxn modelId="{382A2D43-D81C-426E-883D-72600EFEEFC9}" type="presParOf" srcId="{39E10948-99CC-4E7E-B8CF-17EAB13F9104}" destId="{5FECAD44-FCF7-4DDD-9A54-359F666A4B15}" srcOrd="0" destOrd="0" presId="urn:microsoft.com/office/officeart/2005/8/layout/radial2"/>
    <dgm:cxn modelId="{3B21563B-76A4-41C2-9DE4-3698638F687A}" type="presParOf" srcId="{5FECAD44-FCF7-4DDD-9A54-359F666A4B15}" destId="{420CFD10-73D7-466C-8A71-BDF8DCD1242D}" srcOrd="0" destOrd="0" presId="urn:microsoft.com/office/officeart/2005/8/layout/radial2"/>
    <dgm:cxn modelId="{265973F2-0888-47AF-8C6E-6F01B38A8122}" type="presParOf" srcId="{5FECAD44-FCF7-4DDD-9A54-359F666A4B15}" destId="{A2D93180-C9D6-46D0-8EDD-E890EC3FF939}" srcOrd="1" destOrd="0" presId="urn:microsoft.com/office/officeart/2005/8/layout/radial2"/>
    <dgm:cxn modelId="{60BF0A3A-2F49-4479-9463-F4A5AD44E28E}" type="presParOf" srcId="{39E10948-99CC-4E7E-B8CF-17EAB13F9104}" destId="{E023C0BE-B41F-4AB0-8706-E0D7EE923560}" srcOrd="1" destOrd="0" presId="urn:microsoft.com/office/officeart/2005/8/layout/radial2"/>
    <dgm:cxn modelId="{3CE244DE-8B2A-487F-BAA1-3EB196D71DE4}" type="presParOf" srcId="{39E10948-99CC-4E7E-B8CF-17EAB13F9104}" destId="{399A2800-49F1-44A0-AC72-3FA06FB1169F}" srcOrd="2" destOrd="0" presId="urn:microsoft.com/office/officeart/2005/8/layout/radial2"/>
    <dgm:cxn modelId="{5CEE6637-1EBB-4BE4-A17F-DAA71A21BA77}" type="presParOf" srcId="{399A2800-49F1-44A0-AC72-3FA06FB1169F}" destId="{BEC1E1A8-3459-42BF-B7EA-60BC9B95D354}" srcOrd="0" destOrd="0" presId="urn:microsoft.com/office/officeart/2005/8/layout/radial2"/>
    <dgm:cxn modelId="{3E5BEA74-8CA7-4B7F-9FD7-439E53DA198D}" type="presParOf" srcId="{399A2800-49F1-44A0-AC72-3FA06FB1169F}" destId="{03B5C5A0-A1F6-4E9B-83B8-7976E18D9478}" srcOrd="1" destOrd="0" presId="urn:microsoft.com/office/officeart/2005/8/layout/radial2"/>
    <dgm:cxn modelId="{A3AA362A-FB88-4882-80FA-09F9FA651746}" type="presParOf" srcId="{39E10948-99CC-4E7E-B8CF-17EAB13F9104}" destId="{88D0BDD4-4129-40BD-8D38-1FB671DB9DD9}" srcOrd="3" destOrd="0" presId="urn:microsoft.com/office/officeart/2005/8/layout/radial2"/>
    <dgm:cxn modelId="{CD4E3292-8D49-49A0-925B-2FC1BC10C96B}" type="presParOf" srcId="{39E10948-99CC-4E7E-B8CF-17EAB13F9104}" destId="{5192AD98-593B-4D2D-84C7-A1D91C16A814}" srcOrd="4" destOrd="0" presId="urn:microsoft.com/office/officeart/2005/8/layout/radial2"/>
    <dgm:cxn modelId="{AAE35D8C-932F-4FCA-AA1F-BF7903B6D66A}" type="presParOf" srcId="{5192AD98-593B-4D2D-84C7-A1D91C16A814}" destId="{EF018BA0-34E7-4D9C-9B20-8AF5E569F3AD}" srcOrd="0" destOrd="0" presId="urn:microsoft.com/office/officeart/2005/8/layout/radial2"/>
    <dgm:cxn modelId="{783C1275-83BF-416E-A38C-D2CF9C7AD295}" type="presParOf" srcId="{5192AD98-593B-4D2D-84C7-A1D91C16A814}" destId="{EEE53EB2-3FC1-4210-86E9-A3569C3AFE88}" srcOrd="1" destOrd="0" presId="urn:microsoft.com/office/officeart/2005/8/layout/radial2"/>
    <dgm:cxn modelId="{022B1503-15A9-4FE6-9F0C-EDD9DE1E17F4}" type="presParOf" srcId="{39E10948-99CC-4E7E-B8CF-17EAB13F9104}" destId="{515FCF98-5543-4F28-8D47-9DB5E8711F84}" srcOrd="5" destOrd="0" presId="urn:microsoft.com/office/officeart/2005/8/layout/radial2"/>
    <dgm:cxn modelId="{AE122CB2-D825-4820-9521-2F3E4DD48A25}" type="presParOf" srcId="{39E10948-99CC-4E7E-B8CF-17EAB13F9104}" destId="{ECBE492C-BDF2-4A62-AF09-8BF6F508EBD4}" srcOrd="6" destOrd="0" presId="urn:microsoft.com/office/officeart/2005/8/layout/radial2"/>
    <dgm:cxn modelId="{393845F3-92DB-4D11-9FBE-F265BF8FBB38}" type="presParOf" srcId="{ECBE492C-BDF2-4A62-AF09-8BF6F508EBD4}" destId="{BAE601D2-62AF-4BDB-99A8-78FD08E59940}" srcOrd="0" destOrd="0" presId="urn:microsoft.com/office/officeart/2005/8/layout/radial2"/>
    <dgm:cxn modelId="{1B60E52B-4338-43F4-B10E-1CC58460B839}" type="presParOf" srcId="{ECBE492C-BDF2-4A62-AF09-8BF6F508EBD4}" destId="{1E13B92C-F0EF-4606-8E85-DD118DEDF6EB}" srcOrd="1" destOrd="0" presId="urn:microsoft.com/office/officeart/2005/8/layout/radial2"/>
    <dgm:cxn modelId="{E41DB38A-7EFF-4DD6-8895-0CE14E050C29}" type="presParOf" srcId="{39E10948-99CC-4E7E-B8CF-17EAB13F9104}" destId="{A45E4D29-00FD-4DEC-86EE-F26CCD141772}" srcOrd="7" destOrd="0" presId="urn:microsoft.com/office/officeart/2005/8/layout/radial2"/>
    <dgm:cxn modelId="{1569C1E8-A824-4785-ADB4-53BD69899C7E}" type="presParOf" srcId="{39E10948-99CC-4E7E-B8CF-17EAB13F9104}" destId="{CCB1D59D-87E9-44FC-9A06-A5E15BE44415}" srcOrd="8" destOrd="0" presId="urn:microsoft.com/office/officeart/2005/8/layout/radial2"/>
    <dgm:cxn modelId="{3B3F32A7-AAFF-4BD3-981F-CEC3447BFA2A}" type="presParOf" srcId="{CCB1D59D-87E9-44FC-9A06-A5E15BE44415}" destId="{41CD1092-38A9-4F89-BE5A-CF7626D96FE3}" srcOrd="0" destOrd="0" presId="urn:microsoft.com/office/officeart/2005/8/layout/radial2"/>
    <dgm:cxn modelId="{3E5F159D-6F4C-4059-87A4-89CCEB8E228C}" type="presParOf" srcId="{CCB1D59D-87E9-44FC-9A06-A5E15BE44415}" destId="{9E41D215-52E9-49F0-8AC9-B4A3C87BFFEB}" srcOrd="1" destOrd="0" presId="urn:microsoft.com/office/officeart/2005/8/layout/radial2"/>
    <dgm:cxn modelId="{AE53A80E-1398-4F95-B649-0661C194F997}" type="presParOf" srcId="{39E10948-99CC-4E7E-B8CF-17EAB13F9104}" destId="{DFD575F9-E8A8-4DA4-B618-E78E8299D022}" srcOrd="9" destOrd="0" presId="urn:microsoft.com/office/officeart/2005/8/layout/radial2"/>
    <dgm:cxn modelId="{E4F33339-CE30-4D42-A4C7-CE8090A08487}" type="presParOf" srcId="{39E10948-99CC-4E7E-B8CF-17EAB13F9104}" destId="{DAFD2ED1-A5F3-49D8-B4A8-FAEB867674EC}" srcOrd="10" destOrd="0" presId="urn:microsoft.com/office/officeart/2005/8/layout/radial2"/>
    <dgm:cxn modelId="{DAA8644F-4D2E-46B0-B776-01FA05B84027}" type="presParOf" srcId="{DAFD2ED1-A5F3-49D8-B4A8-FAEB867674EC}" destId="{E2931339-4CE9-4617-8DB0-F938948CF286}" srcOrd="0" destOrd="0" presId="urn:microsoft.com/office/officeart/2005/8/layout/radial2"/>
    <dgm:cxn modelId="{848B9B09-C09B-4CBF-86F2-4ED2FFD89DF5}" type="presParOf" srcId="{DAFD2ED1-A5F3-49D8-B4A8-FAEB867674EC}" destId="{0391E546-0E73-4552-991D-76A17B507597}"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1B127-50D1-4E31-899D-C1087F02277C}">
      <dsp:nvSpPr>
        <dsp:cNvPr id="0" name=""/>
        <dsp:cNvSpPr/>
      </dsp:nvSpPr>
      <dsp:spPr>
        <a:xfrm rot="2408709">
          <a:off x="2905718" y="3110415"/>
          <a:ext cx="811796" cy="46582"/>
        </a:xfrm>
        <a:custGeom>
          <a:avLst/>
          <a:gdLst/>
          <a:ahLst/>
          <a:cxnLst/>
          <a:rect l="0" t="0" r="0" b="0"/>
          <a:pathLst>
            <a:path>
              <a:moveTo>
                <a:pt x="0" y="23291"/>
              </a:moveTo>
              <a:lnTo>
                <a:pt x="811796" y="2329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498F6-BF64-4859-B311-9AA279D307C1}">
      <dsp:nvSpPr>
        <dsp:cNvPr id="0" name=""/>
        <dsp:cNvSpPr/>
      </dsp:nvSpPr>
      <dsp:spPr>
        <a:xfrm>
          <a:off x="3001342" y="2216302"/>
          <a:ext cx="754613" cy="46582"/>
        </a:xfrm>
        <a:custGeom>
          <a:avLst/>
          <a:gdLst/>
          <a:ahLst/>
          <a:cxnLst/>
          <a:rect l="0" t="0" r="0" b="0"/>
          <a:pathLst>
            <a:path>
              <a:moveTo>
                <a:pt x="0" y="23291"/>
              </a:moveTo>
              <a:lnTo>
                <a:pt x="754613" y="2329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BCA2A2-6382-4185-9D41-D2574C91705A}">
      <dsp:nvSpPr>
        <dsp:cNvPr id="0" name=""/>
        <dsp:cNvSpPr/>
      </dsp:nvSpPr>
      <dsp:spPr>
        <a:xfrm rot="19040189">
          <a:off x="2911976" y="1296433"/>
          <a:ext cx="675341" cy="46582"/>
        </a:xfrm>
        <a:custGeom>
          <a:avLst/>
          <a:gdLst/>
          <a:ahLst/>
          <a:cxnLst/>
          <a:rect l="0" t="0" r="0" b="0"/>
          <a:pathLst>
            <a:path>
              <a:moveTo>
                <a:pt x="0" y="23291"/>
              </a:moveTo>
              <a:lnTo>
                <a:pt x="675341" y="2329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5A1D4-DA69-4594-BC13-ABD04550ABAD}">
      <dsp:nvSpPr>
        <dsp:cNvPr id="0" name=""/>
        <dsp:cNvSpPr/>
      </dsp:nvSpPr>
      <dsp:spPr>
        <a:xfrm>
          <a:off x="1180343" y="1168418"/>
          <a:ext cx="2142350" cy="214235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894677-41A7-484E-984D-EA0066278E8C}">
      <dsp:nvSpPr>
        <dsp:cNvPr id="0" name=""/>
        <dsp:cNvSpPr/>
      </dsp:nvSpPr>
      <dsp:spPr>
        <a:xfrm>
          <a:off x="3336034" y="-7762"/>
          <a:ext cx="1276592" cy="1319242"/>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HK" altLang="en-US" sz="2200" kern="1200" dirty="0"/>
            <a:t>衛生環境欠佳</a:t>
          </a:r>
        </a:p>
      </dsp:txBody>
      <dsp:txXfrm>
        <a:off x="3522987" y="185437"/>
        <a:ext cx="902686" cy="932844"/>
      </dsp:txXfrm>
    </dsp:sp>
    <dsp:sp modelId="{3420C8C8-01DA-4A3A-A41A-FA025FC88949}">
      <dsp:nvSpPr>
        <dsp:cNvPr id="0" name=""/>
        <dsp:cNvSpPr/>
      </dsp:nvSpPr>
      <dsp:spPr>
        <a:xfrm>
          <a:off x="4752190" y="-7762"/>
          <a:ext cx="1914888" cy="1319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zh-HK" altLang="en-US" sz="2000" kern="1200" dirty="0"/>
            <a:t>例如：中世紀歐洲、本港</a:t>
          </a:r>
          <a:r>
            <a:rPr lang="en-US" altLang="zh-HK" sz="2000" kern="1200" dirty="0"/>
            <a:t>19</a:t>
          </a:r>
          <a:r>
            <a:rPr lang="zh-HK" altLang="zh-HK" sz="2000" kern="1200" dirty="0"/>
            <a:t>世紀末</a:t>
          </a:r>
          <a:r>
            <a:rPr lang="zh-HK" altLang="en-US" sz="2000" kern="1200" dirty="0"/>
            <a:t>上環太平山街一帶</a:t>
          </a:r>
        </a:p>
      </dsp:txBody>
      <dsp:txXfrm>
        <a:off x="4752190" y="-7762"/>
        <a:ext cx="1914888" cy="1319242"/>
      </dsp:txXfrm>
    </dsp:sp>
    <dsp:sp modelId="{001C3739-A77F-43E9-9887-4764DF6DD710}">
      <dsp:nvSpPr>
        <dsp:cNvPr id="0" name=""/>
        <dsp:cNvSpPr/>
      </dsp:nvSpPr>
      <dsp:spPr>
        <a:xfrm>
          <a:off x="3755955" y="1596888"/>
          <a:ext cx="1285410" cy="128541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HK" altLang="en-US" sz="2200" kern="1200" dirty="0"/>
            <a:t>交流</a:t>
          </a:r>
          <a:endParaRPr lang="en-US" altLang="zh-HK" sz="2200" kern="1200" dirty="0"/>
        </a:p>
        <a:p>
          <a:pPr lvl="0" algn="ctr" defTabSz="977900">
            <a:lnSpc>
              <a:spcPct val="90000"/>
            </a:lnSpc>
            <a:spcBef>
              <a:spcPct val="0"/>
            </a:spcBef>
            <a:spcAft>
              <a:spcPct val="35000"/>
            </a:spcAft>
          </a:pPr>
          <a:r>
            <a:rPr lang="zh-HK" altLang="en-US" sz="2200" kern="1200" dirty="0"/>
            <a:t>頻繁</a:t>
          </a:r>
        </a:p>
      </dsp:txBody>
      <dsp:txXfrm>
        <a:off x="3944199" y="1785132"/>
        <a:ext cx="908922" cy="908922"/>
      </dsp:txXfrm>
    </dsp:sp>
    <dsp:sp modelId="{43BEDBCC-D452-4688-990B-E15E9EC2D757}">
      <dsp:nvSpPr>
        <dsp:cNvPr id="0" name=""/>
        <dsp:cNvSpPr/>
      </dsp:nvSpPr>
      <dsp:spPr>
        <a:xfrm>
          <a:off x="5169907" y="1596888"/>
          <a:ext cx="1928115" cy="128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zh-HK" altLang="en-US" sz="2000" kern="1200" dirty="0"/>
            <a:t>例如：古希臘 </a:t>
          </a:r>
          <a:r>
            <a:rPr lang="en-US" altLang="zh-HK" sz="2000" kern="1200" dirty="0"/>
            <a:t>(</a:t>
          </a:r>
          <a:r>
            <a:rPr lang="zh-HK" altLang="zh-HK" sz="2000" kern="1200" dirty="0"/>
            <a:t>戰爭</a:t>
          </a:r>
          <a:r>
            <a:rPr lang="en-US" altLang="zh-HK" sz="2000" kern="1200" dirty="0"/>
            <a:t>)</a:t>
          </a:r>
          <a:r>
            <a:rPr lang="zh-HK" altLang="zh-HK" sz="2000" kern="1200" dirty="0"/>
            <a:t>、</a:t>
          </a:r>
          <a:r>
            <a:rPr lang="zh-HK" altLang="en-US" sz="2000" kern="1200" dirty="0"/>
            <a:t>古羅馬 </a:t>
          </a:r>
          <a:r>
            <a:rPr lang="en-US" altLang="zh-HK" sz="2000" kern="1200" dirty="0"/>
            <a:t>(</a:t>
          </a:r>
          <a:r>
            <a:rPr lang="zh-HK" altLang="zh-HK" sz="2000" kern="1200" dirty="0"/>
            <a:t>戰爭</a:t>
          </a:r>
          <a:r>
            <a:rPr lang="en-US" altLang="zh-HK" sz="2000" kern="1200" dirty="0"/>
            <a:t>)</a:t>
          </a:r>
          <a:r>
            <a:rPr lang="zh-HK" altLang="zh-HK" sz="2000" kern="1200" dirty="0"/>
            <a:t>、</a:t>
          </a:r>
          <a:r>
            <a:rPr lang="zh-HK" altLang="en-US" sz="2000" kern="1200" dirty="0"/>
            <a:t>中世紀歐亞地區 </a:t>
          </a:r>
          <a:r>
            <a:rPr lang="en-US" altLang="zh-HK" sz="2000" kern="1200" dirty="0"/>
            <a:t>(</a:t>
          </a:r>
          <a:r>
            <a:rPr lang="zh-HK" altLang="zh-HK" sz="2000" kern="1200" dirty="0"/>
            <a:t>貿易</a:t>
          </a:r>
          <a:r>
            <a:rPr lang="en-US" altLang="zh-HK" sz="2000" kern="1200" dirty="0"/>
            <a:t>)</a:t>
          </a:r>
          <a:endParaRPr lang="zh-HK" altLang="en-US" sz="2000" kern="1200" dirty="0"/>
        </a:p>
      </dsp:txBody>
      <dsp:txXfrm>
        <a:off x="5169907" y="1596888"/>
        <a:ext cx="1928115" cy="1285410"/>
      </dsp:txXfrm>
    </dsp:sp>
    <dsp:sp modelId="{AB087852-3235-4478-BDCF-BEFE00AF9B53}">
      <dsp:nvSpPr>
        <dsp:cNvPr id="0" name=""/>
        <dsp:cNvSpPr/>
      </dsp:nvSpPr>
      <dsp:spPr>
        <a:xfrm>
          <a:off x="3442432" y="3184623"/>
          <a:ext cx="1383140" cy="128541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HK" altLang="en-US" sz="2200" kern="1200" dirty="0"/>
            <a:t>人口</a:t>
          </a:r>
          <a:endParaRPr lang="en-US" altLang="zh-HK" sz="2200" kern="1200" dirty="0"/>
        </a:p>
        <a:p>
          <a:pPr lvl="0" algn="ctr" defTabSz="977900">
            <a:lnSpc>
              <a:spcPct val="90000"/>
            </a:lnSpc>
            <a:spcBef>
              <a:spcPct val="0"/>
            </a:spcBef>
            <a:spcAft>
              <a:spcPct val="35000"/>
            </a:spcAft>
          </a:pPr>
          <a:r>
            <a:rPr lang="zh-HK" altLang="en-US" sz="2200" kern="1200" dirty="0"/>
            <a:t>稠密</a:t>
          </a:r>
        </a:p>
      </dsp:txBody>
      <dsp:txXfrm>
        <a:off x="3644988" y="3372867"/>
        <a:ext cx="978028" cy="908922"/>
      </dsp:txXfrm>
    </dsp:sp>
    <dsp:sp modelId="{13A8783A-1E41-4D33-A808-AA1B6746A2DC}">
      <dsp:nvSpPr>
        <dsp:cNvPr id="0" name=""/>
        <dsp:cNvSpPr/>
      </dsp:nvSpPr>
      <dsp:spPr>
        <a:xfrm>
          <a:off x="4831952" y="3184623"/>
          <a:ext cx="2074710" cy="128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zh-HK" altLang="en-US" sz="2000" kern="1200" dirty="0"/>
            <a:t>例如：宋代江南地區、本港</a:t>
          </a:r>
          <a:r>
            <a:rPr lang="en-US" altLang="zh-HK" sz="2000" kern="1200" dirty="0"/>
            <a:t>19</a:t>
          </a:r>
          <a:r>
            <a:rPr lang="zh-HK" altLang="zh-HK" sz="2000" kern="1200" dirty="0"/>
            <a:t>世紀末</a:t>
          </a:r>
          <a:r>
            <a:rPr lang="zh-HK" altLang="en-US" sz="2000" kern="1200" dirty="0"/>
            <a:t>上環太平山街一帶</a:t>
          </a:r>
        </a:p>
      </dsp:txBody>
      <dsp:txXfrm>
        <a:off x="4831952" y="3184623"/>
        <a:ext cx="2074710" cy="1285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575F9-E8A8-4DA4-B618-E78E8299D022}">
      <dsp:nvSpPr>
        <dsp:cNvPr id="0" name=""/>
        <dsp:cNvSpPr/>
      </dsp:nvSpPr>
      <dsp:spPr>
        <a:xfrm rot="3371043">
          <a:off x="1874657" y="4284380"/>
          <a:ext cx="1750936" cy="39770"/>
        </a:xfrm>
        <a:custGeom>
          <a:avLst/>
          <a:gdLst/>
          <a:ahLst/>
          <a:cxnLst/>
          <a:rect l="0" t="0" r="0" b="0"/>
          <a:pathLst>
            <a:path>
              <a:moveTo>
                <a:pt x="0" y="19885"/>
              </a:moveTo>
              <a:lnTo>
                <a:pt x="1750936" y="1988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E4D29-00FD-4DEC-86EE-F26CCD141772}">
      <dsp:nvSpPr>
        <dsp:cNvPr id="0" name=""/>
        <dsp:cNvSpPr/>
      </dsp:nvSpPr>
      <dsp:spPr>
        <a:xfrm rot="1739904">
          <a:off x="2361130" y="3672242"/>
          <a:ext cx="1570916" cy="39770"/>
        </a:xfrm>
        <a:custGeom>
          <a:avLst/>
          <a:gdLst/>
          <a:ahLst/>
          <a:cxnLst/>
          <a:rect l="0" t="0" r="0" b="0"/>
          <a:pathLst>
            <a:path>
              <a:moveTo>
                <a:pt x="0" y="19885"/>
              </a:moveTo>
              <a:lnTo>
                <a:pt x="1570916" y="1988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5FCF98-5543-4F28-8D47-9DB5E8711F84}">
      <dsp:nvSpPr>
        <dsp:cNvPr id="0" name=""/>
        <dsp:cNvSpPr/>
      </dsp:nvSpPr>
      <dsp:spPr>
        <a:xfrm>
          <a:off x="2459601" y="2961243"/>
          <a:ext cx="1576366" cy="39770"/>
        </a:xfrm>
        <a:custGeom>
          <a:avLst/>
          <a:gdLst/>
          <a:ahLst/>
          <a:cxnLst/>
          <a:rect l="0" t="0" r="0" b="0"/>
          <a:pathLst>
            <a:path>
              <a:moveTo>
                <a:pt x="0" y="19885"/>
              </a:moveTo>
              <a:lnTo>
                <a:pt x="1576366" y="1988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D0BDD4-4129-40BD-8D38-1FB671DB9DD9}">
      <dsp:nvSpPr>
        <dsp:cNvPr id="0" name=""/>
        <dsp:cNvSpPr/>
      </dsp:nvSpPr>
      <dsp:spPr>
        <a:xfrm rot="19880296">
          <a:off x="2356120" y="2230525"/>
          <a:ext cx="1689018" cy="39770"/>
        </a:xfrm>
        <a:custGeom>
          <a:avLst/>
          <a:gdLst/>
          <a:ahLst/>
          <a:cxnLst/>
          <a:rect l="0" t="0" r="0" b="0"/>
          <a:pathLst>
            <a:path>
              <a:moveTo>
                <a:pt x="0" y="19885"/>
              </a:moveTo>
              <a:lnTo>
                <a:pt x="1689018" y="1988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3C0BE-B41F-4AB0-8706-E0D7EE923560}">
      <dsp:nvSpPr>
        <dsp:cNvPr id="0" name=""/>
        <dsp:cNvSpPr/>
      </dsp:nvSpPr>
      <dsp:spPr>
        <a:xfrm rot="18228957">
          <a:off x="1872440" y="1633953"/>
          <a:ext cx="1760931" cy="39770"/>
        </a:xfrm>
        <a:custGeom>
          <a:avLst/>
          <a:gdLst/>
          <a:ahLst/>
          <a:cxnLst/>
          <a:rect l="0" t="0" r="0" b="0"/>
          <a:pathLst>
            <a:path>
              <a:moveTo>
                <a:pt x="0" y="19885"/>
              </a:moveTo>
              <a:lnTo>
                <a:pt x="1760931" y="1988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D93180-C9D6-46D0-8EDD-E890EC3FF939}">
      <dsp:nvSpPr>
        <dsp:cNvPr id="0" name=""/>
        <dsp:cNvSpPr/>
      </dsp:nvSpPr>
      <dsp:spPr>
        <a:xfrm>
          <a:off x="1012724" y="2130024"/>
          <a:ext cx="1702208" cy="1702208"/>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C1E1A8-3459-42BF-B7EA-60BC9B95D354}">
      <dsp:nvSpPr>
        <dsp:cNvPr id="0" name=""/>
        <dsp:cNvSpPr/>
      </dsp:nvSpPr>
      <dsp:spPr>
        <a:xfrm>
          <a:off x="3010882" y="9983"/>
          <a:ext cx="1021324" cy="99273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HK" altLang="en-US" sz="1700" kern="1200" dirty="0"/>
            <a:t>祈求</a:t>
          </a:r>
          <a:endParaRPr lang="en-US" altLang="zh-HK" sz="1700" kern="1200" dirty="0"/>
        </a:p>
        <a:p>
          <a:pPr lvl="0" algn="ctr" defTabSz="755650">
            <a:lnSpc>
              <a:spcPct val="90000"/>
            </a:lnSpc>
            <a:spcBef>
              <a:spcPct val="0"/>
            </a:spcBef>
            <a:spcAft>
              <a:spcPct val="35000"/>
            </a:spcAft>
          </a:pPr>
          <a:r>
            <a:rPr lang="zh-HK" altLang="en-US" sz="1700" kern="1200" dirty="0"/>
            <a:t>神明</a:t>
          </a:r>
        </a:p>
      </dsp:txBody>
      <dsp:txXfrm>
        <a:off x="3160451" y="155366"/>
        <a:ext cx="722186" cy="701971"/>
      </dsp:txXfrm>
    </dsp:sp>
    <dsp:sp modelId="{03B5C5A0-A1F6-4E9B-83B8-7976E18D9478}">
      <dsp:nvSpPr>
        <dsp:cNvPr id="0" name=""/>
        <dsp:cNvSpPr/>
      </dsp:nvSpPr>
      <dsp:spPr>
        <a:xfrm>
          <a:off x="4134339" y="9983"/>
          <a:ext cx="1531987" cy="99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zh-HK" altLang="en-US" sz="1400" kern="1200" dirty="0"/>
            <a:t>例如：</a:t>
          </a:r>
          <a:r>
            <a:rPr lang="en-US" altLang="zh-HK" sz="1400" kern="1200" dirty="0"/>
            <a:t>19</a:t>
          </a:r>
          <a:r>
            <a:rPr lang="zh-HK" altLang="zh-HK" sz="1400" kern="1200" dirty="0"/>
            <a:t>世紀末</a:t>
          </a:r>
          <a:r>
            <a:rPr lang="zh-HK" altLang="en-US" sz="1400" kern="1200" dirty="0"/>
            <a:t>本港長洲太平清醮的出現</a:t>
          </a:r>
        </a:p>
      </dsp:txBody>
      <dsp:txXfrm>
        <a:off x="4134339" y="9983"/>
        <a:ext cx="1531987" cy="992737"/>
      </dsp:txXfrm>
    </dsp:sp>
    <dsp:sp modelId="{EF018BA0-34E7-4D9C-9B20-8AF5E569F3AD}">
      <dsp:nvSpPr>
        <dsp:cNvPr id="0" name=""/>
        <dsp:cNvSpPr/>
      </dsp:nvSpPr>
      <dsp:spPr>
        <a:xfrm>
          <a:off x="3883185" y="1094553"/>
          <a:ext cx="995577" cy="102132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HK" altLang="en-US" sz="1700" kern="1200" dirty="0"/>
            <a:t>保持環境衛生</a:t>
          </a:r>
        </a:p>
      </dsp:txBody>
      <dsp:txXfrm>
        <a:off x="4028984" y="1244122"/>
        <a:ext cx="703979" cy="722186"/>
      </dsp:txXfrm>
    </dsp:sp>
    <dsp:sp modelId="{EEE53EB2-3FC1-4210-86E9-A3569C3AFE88}">
      <dsp:nvSpPr>
        <dsp:cNvPr id="0" name=""/>
        <dsp:cNvSpPr/>
      </dsp:nvSpPr>
      <dsp:spPr>
        <a:xfrm>
          <a:off x="5013079" y="1094553"/>
          <a:ext cx="1493365" cy="102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zh-HK" altLang="en-US" sz="1400" kern="1200" dirty="0"/>
            <a:t>例如：本港</a:t>
          </a:r>
          <a:r>
            <a:rPr lang="zh-HK" altLang="zh-HK" sz="1400" kern="1200" dirty="0"/>
            <a:t>於</a:t>
          </a:r>
          <a:r>
            <a:rPr lang="en-US" altLang="zh-HK" sz="1400" kern="1200" dirty="0"/>
            <a:t>19</a:t>
          </a:r>
          <a:r>
            <a:rPr lang="zh-HK" altLang="zh-HK" sz="1400" kern="1200" dirty="0"/>
            <a:t>世紀末，以及</a:t>
          </a:r>
          <a:r>
            <a:rPr lang="en-US" altLang="zh-HK" sz="1400" kern="1200" dirty="0"/>
            <a:t>20</a:t>
          </a:r>
          <a:r>
            <a:rPr lang="zh-HK" altLang="zh-HK" sz="1400" kern="1200" dirty="0"/>
            <a:t>世紀中葉均加強環境衛生</a:t>
          </a:r>
          <a:endParaRPr lang="zh-HK" altLang="en-US" sz="1400" kern="1200" dirty="0"/>
        </a:p>
      </dsp:txBody>
      <dsp:txXfrm>
        <a:off x="5013079" y="1094553"/>
        <a:ext cx="1493365" cy="1021324"/>
      </dsp:txXfrm>
    </dsp:sp>
    <dsp:sp modelId="{BAE601D2-62AF-4BDB-99A8-78FD08E59940}">
      <dsp:nvSpPr>
        <dsp:cNvPr id="0" name=""/>
        <dsp:cNvSpPr/>
      </dsp:nvSpPr>
      <dsp:spPr>
        <a:xfrm>
          <a:off x="4035968" y="2470465"/>
          <a:ext cx="1021324" cy="102132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HK" altLang="en-US" sz="1700" kern="1200" dirty="0"/>
            <a:t>主動救治疫情</a:t>
          </a:r>
        </a:p>
      </dsp:txBody>
      <dsp:txXfrm>
        <a:off x="4185537" y="2620034"/>
        <a:ext cx="722186" cy="722186"/>
      </dsp:txXfrm>
    </dsp:sp>
    <dsp:sp modelId="{1E13B92C-F0EF-4606-8E85-DD118DEDF6EB}">
      <dsp:nvSpPr>
        <dsp:cNvPr id="0" name=""/>
        <dsp:cNvSpPr/>
      </dsp:nvSpPr>
      <dsp:spPr>
        <a:xfrm>
          <a:off x="5159425" y="2470465"/>
          <a:ext cx="1531987" cy="102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zh-HK" altLang="en-US" sz="1400" kern="1200" dirty="0"/>
            <a:t>例如：明清時期朝廷對疫區災民的救助</a:t>
          </a:r>
        </a:p>
      </dsp:txBody>
      <dsp:txXfrm>
        <a:off x="5159425" y="2470465"/>
        <a:ext cx="1531987" cy="1021324"/>
      </dsp:txXfrm>
    </dsp:sp>
    <dsp:sp modelId="{41CD1092-38A9-4F89-BE5A-CF7626D96FE3}">
      <dsp:nvSpPr>
        <dsp:cNvPr id="0" name=""/>
        <dsp:cNvSpPr/>
      </dsp:nvSpPr>
      <dsp:spPr>
        <a:xfrm>
          <a:off x="3769556" y="3809805"/>
          <a:ext cx="1021324" cy="102132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HK" altLang="en-US" sz="1700" kern="1200" dirty="0"/>
            <a:t>有效</a:t>
          </a:r>
          <a:endParaRPr lang="en-US" altLang="zh-HK" sz="1700" kern="1200" dirty="0"/>
        </a:p>
        <a:p>
          <a:pPr lvl="0" algn="ctr" defTabSz="755650">
            <a:lnSpc>
              <a:spcPct val="90000"/>
            </a:lnSpc>
            <a:spcBef>
              <a:spcPct val="0"/>
            </a:spcBef>
            <a:spcAft>
              <a:spcPct val="35000"/>
            </a:spcAft>
          </a:pPr>
          <a:r>
            <a:rPr lang="zh-HK" altLang="en-US" sz="1700" kern="1200" dirty="0"/>
            <a:t>隔離</a:t>
          </a:r>
        </a:p>
      </dsp:txBody>
      <dsp:txXfrm>
        <a:off x="3919125" y="3959374"/>
        <a:ext cx="722186" cy="722186"/>
      </dsp:txXfrm>
    </dsp:sp>
    <dsp:sp modelId="{9E41D215-52E9-49F0-8AC9-B4A3C87BFFEB}">
      <dsp:nvSpPr>
        <dsp:cNvPr id="0" name=""/>
        <dsp:cNvSpPr/>
      </dsp:nvSpPr>
      <dsp:spPr>
        <a:xfrm>
          <a:off x="4893014" y="3809805"/>
          <a:ext cx="1531987" cy="102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0" algn="l" defTabSz="711200">
            <a:lnSpc>
              <a:spcPct val="90000"/>
            </a:lnSpc>
            <a:spcBef>
              <a:spcPct val="0"/>
            </a:spcBef>
            <a:spcAft>
              <a:spcPct val="15000"/>
            </a:spcAft>
            <a:buChar char="••"/>
          </a:pPr>
          <a:endParaRPr lang="zh-HK" altLang="en-US" sz="16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zh-HK" altLang="en-US" sz="1400" kern="1200" dirty="0"/>
            <a:t>例如：中世紀歐洲、</a:t>
          </a:r>
          <a:r>
            <a:rPr lang="zh-TW" altLang="en-US" sz="1400" kern="1200" dirty="0"/>
            <a:t>明清</a:t>
          </a:r>
          <a:r>
            <a:rPr lang="zh-HK" altLang="en-US" sz="1400" kern="1200" dirty="0"/>
            <a:t>時期，以及</a:t>
          </a:r>
          <a:r>
            <a:rPr lang="zh-TW" altLang="en-US" sz="1400" kern="1200" dirty="0"/>
            <a:t>本港</a:t>
          </a:r>
          <a:r>
            <a:rPr lang="zh-HK" altLang="zh-HK" sz="1400" kern="1200" dirty="0"/>
            <a:t>於</a:t>
          </a:r>
          <a:r>
            <a:rPr lang="en-US" altLang="en-US" sz="1400" kern="1200" dirty="0"/>
            <a:t>19</a:t>
          </a:r>
          <a:r>
            <a:rPr lang="zh-TW" altLang="en-US" sz="1400" kern="1200" dirty="0"/>
            <a:t>世紀末</a:t>
          </a:r>
          <a:r>
            <a:rPr lang="zh-HK" altLang="en-US" sz="1400" kern="1200" dirty="0"/>
            <a:t>，皆以此阻止疫症傳播</a:t>
          </a:r>
        </a:p>
        <a:p>
          <a:pPr marL="171450" lvl="1" indent="0" algn="l" defTabSz="711200">
            <a:lnSpc>
              <a:spcPct val="90000"/>
            </a:lnSpc>
            <a:spcBef>
              <a:spcPct val="0"/>
            </a:spcBef>
            <a:spcAft>
              <a:spcPct val="15000"/>
            </a:spcAft>
            <a:buChar char="••"/>
          </a:pPr>
          <a:endParaRPr lang="zh-HK" altLang="en-US" sz="1600" kern="1200" dirty="0"/>
        </a:p>
      </dsp:txBody>
      <dsp:txXfrm>
        <a:off x="4893014" y="3809805"/>
        <a:ext cx="1531987" cy="1021324"/>
      </dsp:txXfrm>
    </dsp:sp>
    <dsp:sp modelId="{E2931339-4CE9-4617-8DB0-F938948CF286}">
      <dsp:nvSpPr>
        <dsp:cNvPr id="0" name=""/>
        <dsp:cNvSpPr/>
      </dsp:nvSpPr>
      <dsp:spPr>
        <a:xfrm>
          <a:off x="3010882" y="4945241"/>
          <a:ext cx="1021324" cy="102132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HK" altLang="en-US" sz="1700" kern="1200" dirty="0"/>
            <a:t>宣傳</a:t>
          </a:r>
          <a:endParaRPr lang="en-US" altLang="zh-HK" sz="1700" kern="1200" dirty="0"/>
        </a:p>
        <a:p>
          <a:pPr lvl="0" algn="ctr" defTabSz="755650">
            <a:lnSpc>
              <a:spcPct val="90000"/>
            </a:lnSpc>
            <a:spcBef>
              <a:spcPct val="0"/>
            </a:spcBef>
            <a:spcAft>
              <a:spcPct val="35000"/>
            </a:spcAft>
          </a:pPr>
          <a:r>
            <a:rPr lang="zh-HK" altLang="en-US" sz="1700" kern="1200" dirty="0"/>
            <a:t>教育</a:t>
          </a:r>
        </a:p>
      </dsp:txBody>
      <dsp:txXfrm>
        <a:off x="3160451" y="5094810"/>
        <a:ext cx="722186" cy="722186"/>
      </dsp:txXfrm>
    </dsp:sp>
    <dsp:sp modelId="{0391E546-0E73-4552-991D-76A17B507597}">
      <dsp:nvSpPr>
        <dsp:cNvPr id="0" name=""/>
        <dsp:cNvSpPr/>
      </dsp:nvSpPr>
      <dsp:spPr>
        <a:xfrm>
          <a:off x="4134339" y="4945241"/>
          <a:ext cx="1531987" cy="1021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zh-HK" altLang="en-US" sz="1400" kern="1200" dirty="0"/>
            <a:t>例如：</a:t>
          </a:r>
          <a:r>
            <a:rPr lang="en-US" altLang="zh-HK" sz="1400" kern="1200" dirty="0"/>
            <a:t>20</a:t>
          </a:r>
          <a:r>
            <a:rPr lang="zh-HK" altLang="zh-HK" sz="1400" kern="1200" dirty="0"/>
            <a:t>世紀初的歐洲，以及</a:t>
          </a:r>
          <a:r>
            <a:rPr lang="zh-HK" altLang="en-US" sz="1400" kern="1200" dirty="0"/>
            <a:t>本港</a:t>
          </a:r>
          <a:r>
            <a:rPr lang="zh-HK" altLang="zh-HK" sz="1400" kern="1200" dirty="0"/>
            <a:t>於</a:t>
          </a:r>
          <a:r>
            <a:rPr lang="en-US" altLang="en-US" sz="1400" kern="1200" dirty="0"/>
            <a:t>20</a:t>
          </a:r>
          <a:r>
            <a:rPr lang="zh-HK" altLang="en-US" sz="1400" kern="1200" dirty="0"/>
            <a:t>世紀中葉</a:t>
          </a:r>
          <a:r>
            <a:rPr lang="zh-HK" altLang="zh-HK" sz="1400" kern="1200" dirty="0"/>
            <a:t>均加強抗疫宣傳</a:t>
          </a:r>
          <a:endParaRPr lang="zh-HK" altLang="en-US" sz="1400" kern="1200" dirty="0"/>
        </a:p>
      </dsp:txBody>
      <dsp:txXfrm>
        <a:off x="4134339" y="4945241"/>
        <a:ext cx="1531987" cy="102132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4FAB73BC-B049-4115-A692-8D63A059BFB8}"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53437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0681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75520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3708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1664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582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5113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7643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5955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4FAB73BC-B049-4115-A692-8D63A059BFB8}"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628419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7643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070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8582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6810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0586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12624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854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61401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7616CA0-919D-4A49-9C8A-62FDFB3A5183}"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2146390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82477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06897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69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1783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4216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9576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1281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97568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053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003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6196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940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5445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6DFF08F-DC6B-4601-B491-B0F83F6DD2DA}"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389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7616CA0-919D-4A49-9C8A-62FDFB3A5183}" type="datetimeFigureOut">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152449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65967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FF08F-DC6B-4601-B491-B0F83F6DD2DA}" type="datetimeFigureOut">
              <a:rPr lang="en-US" smtClean="0"/>
              <a:pPr/>
              <a:t>6/26/2020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76775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ombK-om3cPk&amp;t=529s"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ombK-om3cPk&amp;t=529s"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ombK-om3cPk&amp;t=529s"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ombK-om3cPk&amp;t=529s" TargetMode="Externa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1--eajX3gYs" TargetMode="Externa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1--eajX3gYs" TargetMode="Externa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l"/>
            <a:r>
              <a:rPr lang="zh-HK" altLang="en-US" dirty="0"/>
              <a:t>歷史上的疫症</a:t>
            </a:r>
          </a:p>
        </p:txBody>
      </p:sp>
      <p:sp>
        <p:nvSpPr>
          <p:cNvPr id="3" name="副標題 2"/>
          <p:cNvSpPr>
            <a:spLocks noGrp="1"/>
          </p:cNvSpPr>
          <p:nvPr>
            <p:ph type="subTitle" idx="1"/>
          </p:nvPr>
        </p:nvSpPr>
        <p:spPr>
          <a:xfrm>
            <a:off x="2924238" y="4402666"/>
            <a:ext cx="5762563" cy="1925945"/>
          </a:xfrm>
        </p:spPr>
        <p:txBody>
          <a:bodyPr>
            <a:normAutofit lnSpcReduction="10000"/>
          </a:bodyPr>
          <a:lstStyle/>
          <a:p>
            <a:endParaRPr lang="en-US" altLang="zh-HK" dirty="0"/>
          </a:p>
          <a:p>
            <a:r>
              <a:rPr lang="zh-HK" altLang="en-US" dirty="0"/>
              <a:t>教育局課程發展處個人、社會及人文教育組</a:t>
            </a:r>
            <a:endParaRPr lang="en-US" altLang="zh-HK" dirty="0"/>
          </a:p>
          <a:p>
            <a:r>
              <a:rPr lang="zh-HK" altLang="en-US" dirty="0"/>
              <a:t>中國歷史科與歷史科</a:t>
            </a:r>
            <a:endParaRPr lang="en-US" altLang="zh-HK" dirty="0"/>
          </a:p>
          <a:p>
            <a:endParaRPr lang="en-US" altLang="zh-HK" dirty="0"/>
          </a:p>
          <a:p>
            <a:r>
              <a:rPr lang="en-US" altLang="zh-HK" dirty="0" smtClean="0"/>
              <a:t>2020</a:t>
            </a:r>
            <a:r>
              <a:rPr lang="zh-HK" altLang="en-US" dirty="0" smtClean="0"/>
              <a:t>年</a:t>
            </a:r>
            <a:r>
              <a:rPr lang="en-US" altLang="zh-HK" dirty="0" smtClean="0"/>
              <a:t>3</a:t>
            </a:r>
            <a:r>
              <a:rPr lang="zh-HK" altLang="en-US" dirty="0" smtClean="0"/>
              <a:t>月</a:t>
            </a:r>
            <a:endParaRPr lang="zh-HK" alt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315" y="58190"/>
            <a:ext cx="1921685" cy="19216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65" y="58190"/>
            <a:ext cx="1795550" cy="1795550"/>
          </a:xfrm>
          <a:prstGeom prst="rect">
            <a:avLst/>
          </a:prstGeom>
        </p:spPr>
      </p:pic>
    </p:spTree>
    <p:extLst>
      <p:ext uri="{BB962C8B-B14F-4D97-AF65-F5344CB8AC3E}">
        <p14:creationId xmlns:p14="http://schemas.microsoft.com/office/powerpoint/2010/main" val="2236909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dirty="0"/>
              <a:t/>
            </a:r>
            <a:br>
              <a:rPr lang="en-US" altLang="zh-HK" dirty="0"/>
            </a:br>
            <a:r>
              <a:rPr lang="en-US" altLang="zh-TW" dirty="0"/>
              <a:t>1.</a:t>
            </a:r>
            <a:r>
              <a:rPr lang="zh-TW" altLang="en-US" dirty="0"/>
              <a:t>在歷史上，疫症曾在何時發生？</a:t>
            </a:r>
            <a:br>
              <a:rPr lang="zh-TW" altLang="en-US" dirty="0"/>
            </a:br>
            <a:endParaRPr lang="en-US" altLang="zh-HK" dirty="0"/>
          </a:p>
        </p:txBody>
      </p:sp>
      <p:sp>
        <p:nvSpPr>
          <p:cNvPr id="3" name="內容版面配置區 2"/>
          <p:cNvSpPr>
            <a:spLocks noGrp="1"/>
          </p:cNvSpPr>
          <p:nvPr>
            <p:ph idx="1"/>
          </p:nvPr>
        </p:nvSpPr>
        <p:spPr>
          <a:xfrm>
            <a:off x="982133" y="2022982"/>
            <a:ext cx="7704667" cy="3332816"/>
          </a:xfrm>
        </p:spPr>
        <p:txBody>
          <a:bodyPr>
            <a:normAutofit/>
          </a:bodyPr>
          <a:lstStyle/>
          <a:p>
            <a:pPr algn="just"/>
            <a:r>
              <a:rPr lang="en-US" altLang="zh-HK" dirty="0"/>
              <a:t>‘The impact of the so-called </a:t>
            </a:r>
            <a:r>
              <a:rPr lang="en-US" altLang="zh-HK" dirty="0" err="1">
                <a:ln w="0"/>
                <a:solidFill>
                  <a:schemeClr val="accent1"/>
                </a:solidFill>
                <a:effectLst>
                  <a:outerShdw blurRad="38100" dist="25400" dir="5400000" algn="ctr" rotWithShape="0">
                    <a:srgbClr val="6E747A">
                      <a:alpha val="43000"/>
                    </a:srgbClr>
                  </a:outerShdw>
                </a:effectLst>
              </a:rPr>
              <a:t>Antonine</a:t>
            </a:r>
            <a:r>
              <a:rPr lang="en-US" altLang="zh-HK" dirty="0">
                <a:ln w="0"/>
                <a:solidFill>
                  <a:schemeClr val="accent1"/>
                </a:solidFill>
                <a:effectLst>
                  <a:outerShdw blurRad="38100" dist="25400" dir="5400000" algn="ctr" rotWithShape="0">
                    <a:srgbClr val="6E747A">
                      <a:alpha val="43000"/>
                    </a:srgbClr>
                  </a:outerShdw>
                </a:effectLst>
              </a:rPr>
              <a:t> plague, a series of epidemics that raged from 165 into the mid-180s </a:t>
            </a:r>
            <a:r>
              <a:rPr lang="en-US" altLang="zh-HK" dirty="0"/>
              <a:t>and killed off some 10 percent of the [Roman] empire's population.’</a:t>
            </a:r>
          </a:p>
          <a:p>
            <a:pPr marL="0" indent="0" algn="r">
              <a:buNone/>
            </a:pPr>
            <a:r>
              <a:rPr lang="en-US" altLang="zh-HK" i="1" dirty="0"/>
              <a:t>The Roman Empire at bay AD 180-395</a:t>
            </a:r>
          </a:p>
        </p:txBody>
      </p:sp>
      <p:sp>
        <p:nvSpPr>
          <p:cNvPr id="4" name="文字方塊 3"/>
          <p:cNvSpPr txBox="1"/>
          <p:nvPr/>
        </p:nvSpPr>
        <p:spPr>
          <a:xfrm>
            <a:off x="1539568" y="4986466"/>
            <a:ext cx="3682313" cy="369332"/>
          </a:xfrm>
          <a:prstGeom prst="rect">
            <a:avLst/>
          </a:prstGeom>
          <a:solidFill>
            <a:srgbClr val="FFFF00"/>
          </a:solidFill>
        </p:spPr>
        <p:txBody>
          <a:bodyPr wrap="square" rtlCol="0">
            <a:spAutoFit/>
          </a:bodyPr>
          <a:lstStyle/>
          <a:p>
            <a:r>
              <a:rPr lang="zh-HK" altLang="en-US" dirty="0">
                <a:solidFill>
                  <a:srgbClr val="FF0000"/>
                </a:solidFill>
              </a:rPr>
              <a:t>羅馬帝國期間亦有疫症</a:t>
            </a:r>
            <a:r>
              <a:rPr lang="zh-TW" altLang="en-US" dirty="0">
                <a:solidFill>
                  <a:srgbClr val="FF0000"/>
                </a:solidFill>
              </a:rPr>
              <a:t>的紀</a:t>
            </a:r>
            <a:r>
              <a:rPr lang="zh-HK" altLang="en-US" dirty="0">
                <a:solidFill>
                  <a:srgbClr val="FF0000"/>
                </a:solidFill>
              </a:rPr>
              <a:t>錄 。</a:t>
            </a:r>
          </a:p>
        </p:txBody>
      </p:sp>
    </p:spTree>
    <p:extLst>
      <p:ext uri="{BB962C8B-B14F-4D97-AF65-F5344CB8AC3E}">
        <p14:creationId xmlns:p14="http://schemas.microsoft.com/office/powerpoint/2010/main" val="626030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br>
              <a:rPr lang="zh-TW" altLang="en-US" dirty="0"/>
            </a:br>
            <a:endParaRPr lang="zh-HK" altLang="en-US" dirty="0"/>
          </a:p>
        </p:txBody>
      </p:sp>
      <p:sp>
        <p:nvSpPr>
          <p:cNvPr id="6" name="內容版面配置區 5"/>
          <p:cNvSpPr>
            <a:spLocks noGrp="1"/>
          </p:cNvSpPr>
          <p:nvPr>
            <p:ph sz="half" idx="2"/>
          </p:nvPr>
        </p:nvSpPr>
        <p:spPr>
          <a:xfrm>
            <a:off x="3947160" y="6006658"/>
            <a:ext cx="3739896" cy="515232"/>
          </a:xfrm>
        </p:spPr>
        <p:txBody>
          <a:bodyPr/>
          <a:lstStyle/>
          <a:p>
            <a:pPr marL="0" indent="0">
              <a:buNone/>
            </a:pPr>
            <a:r>
              <a:rPr lang="zh-HK" altLang="en-US" dirty="0"/>
              <a:t>中世紀黑死病</a:t>
            </a:r>
          </a:p>
        </p:txBody>
      </p:sp>
      <p:pic>
        <p:nvPicPr>
          <p:cNvPr id="1026" name="Picture 2" descr="「plague middle ages」的圖片搜尋結果"/>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76958" y="1875884"/>
            <a:ext cx="5610098" cy="420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937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8243" y="133725"/>
            <a:ext cx="7704667" cy="1752599"/>
          </a:xfrm>
        </p:spPr>
        <p:txBody>
          <a:bodyPr>
            <a:normAutofit fontScale="90000"/>
          </a:bodyPr>
          <a:lstStyle/>
          <a:p>
            <a:r>
              <a:rPr lang="en-US" altLang="zh-HK" dirty="0"/>
              <a:t/>
            </a:r>
            <a:br>
              <a:rPr lang="en-US" altLang="zh-HK" dirty="0"/>
            </a:br>
            <a:r>
              <a:rPr lang="en-US" altLang="zh-TW" dirty="0"/>
              <a:t>1</a:t>
            </a:r>
            <a:r>
              <a:rPr lang="en-US" altLang="zh-TW" dirty="0" smtClean="0"/>
              <a:t>.</a:t>
            </a:r>
            <a:r>
              <a:rPr lang="zh-TW" altLang="en-US" dirty="0" smtClean="0"/>
              <a:t>在</a:t>
            </a:r>
            <a:r>
              <a:rPr lang="zh-TW" altLang="en-US" dirty="0"/>
              <a:t>歷史上，疫症曾在何時發生？</a:t>
            </a:r>
            <a:br>
              <a:rPr lang="zh-TW" altLang="en-US" dirty="0"/>
            </a:br>
            <a:endParaRPr lang="zh-HK" altLang="en-US" dirty="0"/>
          </a:p>
        </p:txBody>
      </p:sp>
      <p:pic>
        <p:nvPicPr>
          <p:cNvPr id="1026" name="Picture 2" descr="「plague middle ages」的圖片搜尋結果"/>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76958" y="1875884"/>
            <a:ext cx="5610098" cy="4207573"/>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5"/>
          <p:cNvSpPr>
            <a:spLocks noGrp="1"/>
          </p:cNvSpPr>
          <p:nvPr>
            <p:ph sz="half" idx="2"/>
          </p:nvPr>
        </p:nvSpPr>
        <p:spPr>
          <a:xfrm>
            <a:off x="3947160" y="6006658"/>
            <a:ext cx="3739896" cy="515232"/>
          </a:xfrm>
        </p:spPr>
        <p:txBody>
          <a:bodyPr/>
          <a:lstStyle/>
          <a:p>
            <a:pPr marL="0" indent="0">
              <a:buNone/>
            </a:pPr>
            <a:r>
              <a:rPr lang="zh-HK" altLang="en-US" dirty="0"/>
              <a:t>中世紀黑死病</a:t>
            </a:r>
          </a:p>
        </p:txBody>
      </p:sp>
      <p:sp>
        <p:nvSpPr>
          <p:cNvPr id="8" name="文字方塊 7"/>
          <p:cNvSpPr txBox="1"/>
          <p:nvPr/>
        </p:nvSpPr>
        <p:spPr>
          <a:xfrm>
            <a:off x="1068263" y="1459209"/>
            <a:ext cx="3682313" cy="646331"/>
          </a:xfrm>
          <a:prstGeom prst="rect">
            <a:avLst/>
          </a:prstGeom>
          <a:solidFill>
            <a:srgbClr val="FFFF00"/>
          </a:solidFill>
        </p:spPr>
        <p:txBody>
          <a:bodyPr wrap="square" rtlCol="0">
            <a:spAutoFit/>
          </a:bodyPr>
          <a:lstStyle/>
          <a:p>
            <a:r>
              <a:rPr lang="zh-HK" altLang="en-US" dirty="0">
                <a:solidFill>
                  <a:srgbClr val="FF0000"/>
                </a:solidFill>
              </a:rPr>
              <a:t>在歐洲出現</a:t>
            </a:r>
            <a:r>
              <a:rPr lang="zh-TW" altLang="en-US" dirty="0">
                <a:solidFill>
                  <a:srgbClr val="FF0000"/>
                </a:solidFill>
              </a:rPr>
              <a:t>的</a:t>
            </a:r>
            <a:r>
              <a:rPr lang="zh-HK" altLang="en-US" dirty="0">
                <a:solidFill>
                  <a:srgbClr val="FF0000"/>
                </a:solidFill>
              </a:rPr>
              <a:t>疫症</a:t>
            </a:r>
            <a:r>
              <a:rPr lang="zh-TW" altLang="en-US" dirty="0">
                <a:solidFill>
                  <a:srgbClr val="FF0000"/>
                </a:solidFill>
              </a:rPr>
              <a:t>中</a:t>
            </a:r>
            <a:r>
              <a:rPr lang="zh-HK" altLang="en-US" dirty="0">
                <a:solidFill>
                  <a:srgbClr val="FF0000"/>
                </a:solidFill>
              </a:rPr>
              <a:t>，以中世紀期間爆發的黑死病最為人認識。</a:t>
            </a:r>
          </a:p>
        </p:txBody>
      </p:sp>
      <p:sp>
        <p:nvSpPr>
          <p:cNvPr id="3" name="橢圓 2"/>
          <p:cNvSpPr/>
          <p:nvPr/>
        </p:nvSpPr>
        <p:spPr>
          <a:xfrm>
            <a:off x="4481384" y="3649362"/>
            <a:ext cx="2767913" cy="23572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429284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br>
              <a:rPr lang="zh-TW" altLang="en-US" dirty="0"/>
            </a:br>
            <a:endParaRPr lang="zh-HK" altLang="en-US" dirty="0"/>
          </a:p>
        </p:txBody>
      </p:sp>
      <p:sp>
        <p:nvSpPr>
          <p:cNvPr id="6" name="內容版面配置區 5"/>
          <p:cNvSpPr>
            <a:spLocks noGrp="1"/>
          </p:cNvSpPr>
          <p:nvPr>
            <p:ph sz="half" idx="2"/>
          </p:nvPr>
        </p:nvSpPr>
        <p:spPr>
          <a:xfrm>
            <a:off x="3947160" y="6006658"/>
            <a:ext cx="3739896" cy="515232"/>
          </a:xfrm>
        </p:spPr>
        <p:txBody>
          <a:bodyPr/>
          <a:lstStyle/>
          <a:p>
            <a:pPr marL="0" indent="0">
              <a:buNone/>
            </a:pPr>
            <a:r>
              <a:rPr lang="zh-HK" altLang="en-US" dirty="0"/>
              <a:t>以上照片攝於</a:t>
            </a:r>
            <a:r>
              <a:rPr lang="en-US" altLang="zh-HK" dirty="0"/>
              <a:t>1918</a:t>
            </a:r>
            <a:r>
              <a:rPr lang="zh-HK" altLang="en-US" dirty="0"/>
              <a:t>年</a:t>
            </a:r>
          </a:p>
        </p:txBody>
      </p:sp>
      <p:pic>
        <p:nvPicPr>
          <p:cNvPr id="5" name="內容版面配置區 4"/>
          <p:cNvPicPr>
            <a:picLocks noGrp="1" noChangeAspect="1"/>
          </p:cNvPicPr>
          <p:nvPr>
            <p:ph sz="half" idx="1"/>
          </p:nvPr>
        </p:nvPicPr>
        <p:blipFill rotWithShape="1">
          <a:blip r:embed="rId2"/>
          <a:srcRect l="19563" t="9139" r="10417" b="40916"/>
          <a:stretch/>
        </p:blipFill>
        <p:spPr>
          <a:xfrm>
            <a:off x="2252472" y="1803028"/>
            <a:ext cx="4723984" cy="4049132"/>
          </a:xfrm>
          <a:prstGeom prst="rect">
            <a:avLst/>
          </a:prstGeom>
        </p:spPr>
      </p:pic>
    </p:spTree>
    <p:extLst>
      <p:ext uri="{BB962C8B-B14F-4D97-AF65-F5344CB8AC3E}">
        <p14:creationId xmlns:p14="http://schemas.microsoft.com/office/powerpoint/2010/main" val="1904872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2" y="-57664"/>
            <a:ext cx="7704667" cy="1752599"/>
          </a:xfrm>
        </p:spPr>
        <p:txBody>
          <a:bodyPr>
            <a:normAutofit fontScale="90000"/>
          </a:bodyPr>
          <a:lstStyle/>
          <a:p>
            <a:r>
              <a:rPr lang="en-US" altLang="zh-HK" dirty="0"/>
              <a:t/>
            </a:r>
            <a:br>
              <a:rPr lang="en-US" altLang="zh-HK" dirty="0"/>
            </a:br>
            <a:r>
              <a:rPr lang="en-US" altLang="zh-TW" dirty="0"/>
              <a:t>1.</a:t>
            </a:r>
            <a:r>
              <a:rPr lang="zh-TW" altLang="en-US" dirty="0"/>
              <a:t>在歷史上，疫症曾在何時發生？</a:t>
            </a:r>
            <a:br>
              <a:rPr lang="zh-TW" altLang="en-US" dirty="0"/>
            </a:br>
            <a:r>
              <a:rPr lang="en-US" altLang="zh-HK" dirty="0"/>
              <a:t/>
            </a:r>
            <a:br>
              <a:rPr lang="en-US" altLang="zh-HK" dirty="0"/>
            </a:br>
            <a:endParaRPr lang="zh-HK" altLang="en-US" dirty="0"/>
          </a:p>
        </p:txBody>
      </p:sp>
      <p:pic>
        <p:nvPicPr>
          <p:cNvPr id="5" name="內容版面配置區 4"/>
          <p:cNvPicPr>
            <a:picLocks noGrp="1" noChangeAspect="1"/>
          </p:cNvPicPr>
          <p:nvPr>
            <p:ph sz="half" idx="1"/>
          </p:nvPr>
        </p:nvPicPr>
        <p:blipFill rotWithShape="1">
          <a:blip r:embed="rId2"/>
          <a:srcRect l="19563" t="9139" r="10417" b="40916"/>
          <a:stretch/>
        </p:blipFill>
        <p:spPr>
          <a:xfrm>
            <a:off x="2472474" y="1957526"/>
            <a:ext cx="4723984" cy="4049132"/>
          </a:xfrm>
          <a:prstGeom prst="rect">
            <a:avLst/>
          </a:prstGeom>
        </p:spPr>
      </p:pic>
      <p:sp>
        <p:nvSpPr>
          <p:cNvPr id="6" name="內容版面配置區 5"/>
          <p:cNvSpPr>
            <a:spLocks noGrp="1"/>
          </p:cNvSpPr>
          <p:nvPr>
            <p:ph sz="half" idx="2"/>
          </p:nvPr>
        </p:nvSpPr>
        <p:spPr>
          <a:xfrm>
            <a:off x="3947160" y="6006658"/>
            <a:ext cx="3739896" cy="515232"/>
          </a:xfrm>
        </p:spPr>
        <p:txBody>
          <a:bodyPr/>
          <a:lstStyle/>
          <a:p>
            <a:pPr marL="0" indent="0">
              <a:buNone/>
            </a:pPr>
            <a:r>
              <a:rPr lang="zh-HK" altLang="en-US" dirty="0"/>
              <a:t>以上照片攝於</a:t>
            </a:r>
            <a:r>
              <a:rPr lang="en-US" altLang="zh-HK" dirty="0"/>
              <a:t>1918</a:t>
            </a:r>
            <a:r>
              <a:rPr lang="zh-HK" altLang="en-US" dirty="0"/>
              <a:t>年</a:t>
            </a:r>
          </a:p>
        </p:txBody>
      </p:sp>
      <p:sp>
        <p:nvSpPr>
          <p:cNvPr id="8" name="文字方塊 7"/>
          <p:cNvSpPr txBox="1"/>
          <p:nvPr/>
        </p:nvSpPr>
        <p:spPr>
          <a:xfrm>
            <a:off x="982132" y="1149518"/>
            <a:ext cx="4608204" cy="646331"/>
          </a:xfrm>
          <a:prstGeom prst="rect">
            <a:avLst/>
          </a:prstGeom>
          <a:solidFill>
            <a:srgbClr val="FFFF00"/>
          </a:solidFill>
        </p:spPr>
        <p:txBody>
          <a:bodyPr wrap="square" rtlCol="0">
            <a:spAutoFit/>
          </a:bodyPr>
          <a:lstStyle/>
          <a:p>
            <a:r>
              <a:rPr lang="zh-HK" altLang="en-US" dirty="0">
                <a:solidFill>
                  <a:srgbClr val="FF0000"/>
                </a:solidFill>
              </a:rPr>
              <a:t>另一</a:t>
            </a:r>
            <a:r>
              <a:rPr lang="zh-TW" altLang="en-US" dirty="0">
                <a:solidFill>
                  <a:srgbClr val="FF0000"/>
                </a:solidFill>
              </a:rPr>
              <a:t>個廣為人知的歐洲疫疫</a:t>
            </a:r>
            <a:r>
              <a:rPr lang="zh-HK" altLang="en-US" dirty="0">
                <a:solidFill>
                  <a:srgbClr val="FF0000"/>
                </a:solidFill>
              </a:rPr>
              <a:t>例子，</a:t>
            </a:r>
            <a:r>
              <a:rPr lang="zh-TW" altLang="en-US" dirty="0">
                <a:solidFill>
                  <a:srgbClr val="FF0000"/>
                </a:solidFill>
              </a:rPr>
              <a:t>就</a:t>
            </a:r>
            <a:r>
              <a:rPr lang="zh-HK" altLang="en-US" dirty="0">
                <a:solidFill>
                  <a:srgbClr val="FF0000"/>
                </a:solidFill>
              </a:rPr>
              <a:t>是於二十世紀一戰後期爆發的西班牙大流感</a:t>
            </a:r>
            <a:r>
              <a:rPr lang="zh-TW" altLang="en-US" dirty="0">
                <a:solidFill>
                  <a:srgbClr val="FF0000"/>
                </a:solidFill>
              </a:rPr>
              <a:t>。</a:t>
            </a:r>
            <a:endParaRPr lang="zh-HK" altLang="en-US" dirty="0">
              <a:solidFill>
                <a:srgbClr val="FF0000"/>
              </a:solidFill>
            </a:endParaRPr>
          </a:p>
        </p:txBody>
      </p:sp>
      <p:sp>
        <p:nvSpPr>
          <p:cNvPr id="7" name="橢圓 6"/>
          <p:cNvSpPr/>
          <p:nvPr/>
        </p:nvSpPr>
        <p:spPr>
          <a:xfrm>
            <a:off x="2066553" y="1795849"/>
            <a:ext cx="5487544" cy="23572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4193066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dirty="0"/>
              <a:t/>
            </a:r>
            <a:br>
              <a:rPr lang="en-US" altLang="zh-HK" dirty="0"/>
            </a:br>
            <a:r>
              <a:rPr lang="en-US" altLang="zh-TW" dirty="0"/>
              <a:t>1.</a:t>
            </a:r>
            <a:r>
              <a:rPr lang="zh-TW" altLang="en-US" dirty="0"/>
              <a:t>在歷史上，疫症曾在何時發生？</a:t>
            </a:r>
            <a:br>
              <a:rPr lang="zh-TW" altLang="en-US" dirty="0"/>
            </a:br>
            <a:endParaRPr lang="en-US" altLang="zh-HK" dirty="0"/>
          </a:p>
        </p:txBody>
      </p:sp>
      <p:sp>
        <p:nvSpPr>
          <p:cNvPr id="3" name="內容版面配置區 2"/>
          <p:cNvSpPr>
            <a:spLocks noGrp="1"/>
          </p:cNvSpPr>
          <p:nvPr>
            <p:ph idx="1"/>
          </p:nvPr>
        </p:nvSpPr>
        <p:spPr>
          <a:xfrm>
            <a:off x="982132" y="1651932"/>
            <a:ext cx="7704667" cy="5029284"/>
          </a:xfrm>
        </p:spPr>
        <p:txBody>
          <a:bodyPr>
            <a:normAutofit/>
          </a:bodyPr>
          <a:lstStyle/>
          <a:p>
            <a:r>
              <a:rPr lang="zh-TW" altLang="en-US" sz="3200" dirty="0">
                <a:latin typeface="標楷體" panose="03000509000000000000" pitchFamily="65" charset="-120"/>
                <a:ea typeface="標楷體" panose="03000509000000000000" pitchFamily="65" charset="-120"/>
              </a:rPr>
              <a:t>「</a:t>
            </a:r>
            <a:r>
              <a:rPr lang="zh-TW" altLang="en-US" sz="3200" u="sng" dirty="0">
                <a:latin typeface="標楷體" panose="03000509000000000000" pitchFamily="65" charset="-120"/>
                <a:ea typeface="標楷體" panose="03000509000000000000" pitchFamily="65" charset="-120"/>
              </a:rPr>
              <a:t>齊</a:t>
            </a:r>
            <a:r>
              <a:rPr lang="zh-TW" altLang="en-US" sz="3200" dirty="0">
                <a:latin typeface="標楷體" panose="03000509000000000000" pitchFamily="65" charset="-120"/>
                <a:ea typeface="標楷體" panose="03000509000000000000" pitchFamily="65" charset="-120"/>
              </a:rPr>
              <a:t>大災。大災者何？大瘠也。大瘠者？痢也。」</a:t>
            </a:r>
            <a:endParaRPr lang="en-US" altLang="zh-TW" sz="3200" dirty="0">
              <a:latin typeface="標楷體" panose="03000509000000000000" pitchFamily="65" charset="-120"/>
              <a:ea typeface="標楷體" panose="03000509000000000000" pitchFamily="65" charset="-120"/>
            </a:endParaRPr>
          </a:p>
          <a:p>
            <a:pPr marL="0" indent="0" algn="r">
              <a:buNone/>
            </a:pPr>
            <a:r>
              <a:rPr lang="en-US" altLang="zh-HK" sz="3200" dirty="0"/>
              <a:t>《</a:t>
            </a:r>
            <a:r>
              <a:rPr lang="zh-HK" altLang="en-US" sz="3200" dirty="0"/>
              <a:t>春秋公羊傳</a:t>
            </a:r>
            <a:r>
              <a:rPr lang="en-US" altLang="zh-HK" sz="3200" dirty="0"/>
              <a:t>‧</a:t>
            </a:r>
            <a:r>
              <a:rPr lang="zh-HK" altLang="en-US" sz="3200" dirty="0"/>
              <a:t> 莊公二十年</a:t>
            </a:r>
            <a:r>
              <a:rPr lang="en-US" altLang="zh-HK" sz="3200" dirty="0"/>
              <a:t>》</a:t>
            </a:r>
          </a:p>
          <a:p>
            <a:pPr marL="0" indent="0" algn="r">
              <a:buNone/>
            </a:pPr>
            <a:r>
              <a:rPr lang="zh-HK" altLang="en-US" sz="3200" dirty="0"/>
              <a:t>公元前</a:t>
            </a:r>
            <a:r>
              <a:rPr lang="en-US" altLang="zh-HK" sz="3200" dirty="0"/>
              <a:t>664</a:t>
            </a:r>
            <a:r>
              <a:rPr lang="zh-HK" altLang="en-US" sz="3200" dirty="0"/>
              <a:t>年</a:t>
            </a:r>
            <a:endParaRPr lang="en-US" altLang="zh-HK" sz="3200" dirty="0"/>
          </a:p>
          <a:p>
            <a:pPr marL="0" indent="0" algn="just">
              <a:buNone/>
            </a:pPr>
            <a:r>
              <a:rPr lang="zh-HK" altLang="en-US" sz="2800" dirty="0"/>
              <a:t>註：</a:t>
            </a:r>
            <a:endParaRPr lang="en-US" altLang="zh-HK" sz="2800" dirty="0"/>
          </a:p>
          <a:p>
            <a:pPr marL="0" indent="0" algn="just">
              <a:buNone/>
            </a:pPr>
            <a:r>
              <a:rPr lang="zh-HK" altLang="en-US" sz="2800" dirty="0"/>
              <a:t>「瘠」 ：瘦弱</a:t>
            </a:r>
            <a:endParaRPr lang="en-US" altLang="zh-HK" sz="2800" dirty="0"/>
          </a:p>
          <a:p>
            <a:pPr marL="0" indent="0" algn="just">
              <a:buNone/>
            </a:pPr>
            <a:r>
              <a:rPr lang="zh-HK" altLang="en-US" sz="2800" dirty="0"/>
              <a:t>「痢」 ：疾疫</a:t>
            </a:r>
          </a:p>
        </p:txBody>
      </p:sp>
    </p:spTree>
    <p:extLst>
      <p:ext uri="{BB962C8B-B14F-4D97-AF65-F5344CB8AC3E}">
        <p14:creationId xmlns:p14="http://schemas.microsoft.com/office/powerpoint/2010/main" val="2980888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82132" y="1758778"/>
            <a:ext cx="7704667" cy="4983398"/>
          </a:xfrm>
        </p:spPr>
        <p:txBody>
          <a:bodyPr>
            <a:normAutofit/>
          </a:bodyPr>
          <a:lstStyle/>
          <a:p>
            <a:r>
              <a:rPr lang="zh-TW" altLang="en-US" sz="3200" dirty="0">
                <a:latin typeface="標楷體" panose="03000509000000000000" pitchFamily="65" charset="-120"/>
                <a:ea typeface="標楷體" panose="03000509000000000000" pitchFamily="65" charset="-120"/>
              </a:rPr>
              <a:t>「</a:t>
            </a:r>
            <a:r>
              <a:rPr lang="zh-TW" altLang="en-US" sz="3200" u="sng" dirty="0">
                <a:latin typeface="標楷體" panose="03000509000000000000" pitchFamily="65" charset="-120"/>
                <a:ea typeface="標楷體" panose="03000509000000000000" pitchFamily="65" charset="-120"/>
              </a:rPr>
              <a:t>齊</a:t>
            </a:r>
            <a:r>
              <a:rPr lang="zh-TW" altLang="en-US" sz="3200" dirty="0">
                <a:latin typeface="標楷體" panose="03000509000000000000" pitchFamily="65" charset="-120"/>
                <a:ea typeface="標楷體" panose="03000509000000000000" pitchFamily="65" charset="-120"/>
              </a:rPr>
              <a:t>大災。大災者何？大瘠也。大瘠者？</a:t>
            </a:r>
            <a:r>
              <a:rPr lang="zh-TW" altLang="en-US" sz="320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痢也</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marL="0" indent="0" algn="r">
              <a:buNone/>
            </a:pPr>
            <a:r>
              <a:rPr lang="en-US" altLang="zh-HK" sz="3200" dirty="0"/>
              <a:t>《</a:t>
            </a:r>
            <a:r>
              <a:rPr lang="zh-HK" altLang="en-US" sz="3200" dirty="0"/>
              <a:t>春秋公羊傳</a:t>
            </a:r>
            <a:r>
              <a:rPr lang="en-US" altLang="zh-HK" sz="3200" dirty="0"/>
              <a:t>‧</a:t>
            </a:r>
            <a:r>
              <a:rPr lang="zh-HK" altLang="en-US" sz="3200" dirty="0"/>
              <a:t> 莊公二十年</a:t>
            </a:r>
            <a:r>
              <a:rPr lang="en-US" altLang="zh-HK" sz="3200" dirty="0"/>
              <a:t>》</a:t>
            </a:r>
          </a:p>
          <a:p>
            <a:pPr marL="0" indent="0" algn="r">
              <a:buNone/>
            </a:pPr>
            <a:r>
              <a:rPr lang="zh-HK" altLang="en-US" sz="3200" dirty="0"/>
              <a:t>公元前</a:t>
            </a:r>
            <a:r>
              <a:rPr lang="en-US" altLang="zh-HK" sz="3200" dirty="0">
                <a:ln w="0"/>
                <a:solidFill>
                  <a:schemeClr val="accent1"/>
                </a:solidFill>
                <a:effectLst>
                  <a:outerShdw blurRad="38100" dist="25400" dir="5400000" algn="ctr" rotWithShape="0">
                    <a:srgbClr val="6E747A">
                      <a:alpha val="43000"/>
                    </a:srgbClr>
                  </a:outerShdw>
                </a:effectLst>
              </a:rPr>
              <a:t>664</a:t>
            </a:r>
            <a:r>
              <a:rPr lang="zh-HK" altLang="en-US" sz="3200" dirty="0">
                <a:ln w="0"/>
                <a:solidFill>
                  <a:schemeClr val="accent1"/>
                </a:solidFill>
                <a:effectLst>
                  <a:outerShdw blurRad="38100" dist="25400" dir="5400000" algn="ctr" rotWithShape="0">
                    <a:srgbClr val="6E747A">
                      <a:alpha val="43000"/>
                    </a:srgbClr>
                  </a:outerShdw>
                </a:effectLst>
              </a:rPr>
              <a:t>年</a:t>
            </a:r>
            <a:endParaRPr lang="en-US" altLang="zh-HK" sz="3200" dirty="0">
              <a:ln w="0"/>
              <a:solidFill>
                <a:schemeClr val="accent1"/>
              </a:solidFill>
              <a:effectLst>
                <a:outerShdw blurRad="38100" dist="25400" dir="5400000" algn="ctr" rotWithShape="0">
                  <a:srgbClr val="6E747A">
                    <a:alpha val="43000"/>
                  </a:srgbClr>
                </a:outerShdw>
              </a:effectLst>
            </a:endParaRPr>
          </a:p>
          <a:p>
            <a:pPr marL="0" indent="0" algn="just">
              <a:buNone/>
            </a:pPr>
            <a:r>
              <a:rPr lang="zh-HK" altLang="en-US" sz="3200" dirty="0"/>
              <a:t>註：</a:t>
            </a:r>
            <a:endParaRPr lang="en-US" altLang="zh-HK" sz="3200" dirty="0"/>
          </a:p>
          <a:p>
            <a:pPr marL="0" indent="0" algn="just">
              <a:buNone/>
            </a:pPr>
            <a:r>
              <a:rPr lang="zh-HK" altLang="en-US" sz="3200" dirty="0"/>
              <a:t>「瘠」 ：瘦弱</a:t>
            </a:r>
            <a:endParaRPr lang="en-US" altLang="zh-HK" sz="3200" dirty="0"/>
          </a:p>
          <a:p>
            <a:pPr marL="0" indent="0" algn="just">
              <a:buNone/>
            </a:pPr>
            <a:r>
              <a:rPr lang="zh-HK" altLang="en-US" sz="3200" dirty="0"/>
              <a:t>「痢」 ：疾疫</a:t>
            </a:r>
          </a:p>
          <a:p>
            <a:pPr marL="0" indent="0" algn="r">
              <a:buNone/>
            </a:pPr>
            <a:endParaRPr lang="zh-HK" altLang="en-US" sz="3200" dirty="0"/>
          </a:p>
        </p:txBody>
      </p:sp>
      <p:sp>
        <p:nvSpPr>
          <p:cNvPr id="4" name="文字方塊 3"/>
          <p:cNvSpPr txBox="1"/>
          <p:nvPr/>
        </p:nvSpPr>
        <p:spPr>
          <a:xfrm>
            <a:off x="3777543" y="5282102"/>
            <a:ext cx="3682313" cy="646331"/>
          </a:xfrm>
          <a:prstGeom prst="rect">
            <a:avLst/>
          </a:prstGeom>
          <a:solidFill>
            <a:srgbClr val="FFFF00"/>
          </a:solidFill>
        </p:spPr>
        <p:txBody>
          <a:bodyPr wrap="square" rtlCol="0">
            <a:spAutoFit/>
          </a:bodyPr>
          <a:lstStyle/>
          <a:p>
            <a:r>
              <a:rPr lang="zh-HK" altLang="en-US" dirty="0">
                <a:solidFill>
                  <a:srgbClr val="FF0000"/>
                </a:solidFill>
              </a:rPr>
              <a:t>疫症在中國出現</a:t>
            </a:r>
            <a:r>
              <a:rPr lang="zh-TW" altLang="en-US" dirty="0">
                <a:solidFill>
                  <a:srgbClr val="FF0000"/>
                </a:solidFill>
              </a:rPr>
              <a:t>的最早紀錄是在</a:t>
            </a:r>
            <a:r>
              <a:rPr lang="zh-HK" altLang="en-US" dirty="0">
                <a:solidFill>
                  <a:srgbClr val="FF0000"/>
                </a:solidFill>
              </a:rPr>
              <a:t>公元前七世紀的春秋時代。</a:t>
            </a:r>
          </a:p>
        </p:txBody>
      </p:sp>
      <p:sp>
        <p:nvSpPr>
          <p:cNvPr id="6" name="標題 5">
            <a:extLst>
              <a:ext uri="{FF2B5EF4-FFF2-40B4-BE49-F238E27FC236}">
                <a16:creationId xmlns:a16="http://schemas.microsoft.com/office/drawing/2014/main" id="{C996C533-D92D-4332-8993-6FDF044A527A}"/>
              </a:ext>
            </a:extLst>
          </p:cNvPr>
          <p:cNvSpPr>
            <a:spLocks noGrp="1"/>
          </p:cNvSpPr>
          <p:nvPr>
            <p:ph type="title"/>
          </p:nvPr>
        </p:nvSpPr>
        <p:spPr>
          <a:xfrm>
            <a:off x="982132" y="0"/>
            <a:ext cx="7704667" cy="1981200"/>
          </a:xfrm>
        </p:spPr>
        <p:txBody>
          <a:bodyPr/>
          <a:lstStyle/>
          <a:p>
            <a:r>
              <a:rPr lang="en-US" altLang="zh-TW" dirty="0"/>
              <a:t>1.</a:t>
            </a:r>
            <a:r>
              <a:rPr lang="zh-TW" altLang="en-US" dirty="0"/>
              <a:t>在歷史上，疫症曾在何時發生？</a:t>
            </a:r>
            <a:endParaRPr lang="zh-HK" altLang="en-US" dirty="0"/>
          </a:p>
        </p:txBody>
      </p:sp>
    </p:spTree>
    <p:extLst>
      <p:ext uri="{BB962C8B-B14F-4D97-AF65-F5344CB8AC3E}">
        <p14:creationId xmlns:p14="http://schemas.microsoft.com/office/powerpoint/2010/main" val="2986058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7373" y="274321"/>
            <a:ext cx="7704667" cy="1981200"/>
          </a:xfrm>
        </p:spPr>
        <p:txBody>
          <a:bodyPr>
            <a:normAutofit/>
          </a:bodyPr>
          <a:lstStyle/>
          <a:p>
            <a:r>
              <a:rPr lang="en-US" altLang="zh-TW" dirty="0"/>
              <a:t>1.</a:t>
            </a:r>
            <a:r>
              <a:rPr lang="zh-TW" altLang="en-US" dirty="0"/>
              <a:t>在歷史上，疫症曾在何時發生？</a:t>
            </a:r>
            <a:r>
              <a:rPr lang="en-US" altLang="zh-HK" dirty="0"/>
              <a:t/>
            </a:r>
            <a:br>
              <a:rPr lang="en-US" altLang="zh-HK" dirty="0"/>
            </a:br>
            <a:r>
              <a:rPr lang="en-US" altLang="zh-HK" dirty="0"/>
              <a:t/>
            </a:r>
            <a:br>
              <a:rPr lang="en-US" altLang="zh-HK" dirty="0"/>
            </a:br>
            <a:endParaRPr lang="zh-HK"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725143773"/>
              </p:ext>
            </p:extLst>
          </p:nvPr>
        </p:nvGraphicFramePr>
        <p:xfrm>
          <a:off x="1669077" y="1729945"/>
          <a:ext cx="6330778" cy="4663440"/>
        </p:xfrm>
        <a:graphic>
          <a:graphicData uri="http://schemas.openxmlformats.org/drawingml/2006/table">
            <a:tbl>
              <a:tblPr firstRow="1" bandRow="1">
                <a:tableStyleId>{5C22544A-7EE6-4342-B048-85BDC9FD1C3A}</a:tableStyleId>
              </a:tblPr>
              <a:tblGrid>
                <a:gridCol w="3165389">
                  <a:extLst>
                    <a:ext uri="{9D8B030D-6E8A-4147-A177-3AD203B41FA5}">
                      <a16:colId xmlns:a16="http://schemas.microsoft.com/office/drawing/2014/main" val="20000"/>
                    </a:ext>
                  </a:extLst>
                </a:gridCol>
                <a:gridCol w="3165389">
                  <a:extLst>
                    <a:ext uri="{9D8B030D-6E8A-4147-A177-3AD203B41FA5}">
                      <a16:colId xmlns:a16="http://schemas.microsoft.com/office/drawing/2014/main" val="20001"/>
                    </a:ext>
                  </a:extLst>
                </a:gridCol>
              </a:tblGrid>
              <a:tr h="455918">
                <a:tc>
                  <a:txBody>
                    <a:bodyPr/>
                    <a:lstStyle/>
                    <a:p>
                      <a:pPr algn="ctr"/>
                      <a:r>
                        <a:rPr lang="zh-TW" altLang="en-US" sz="2800" dirty="0">
                          <a:latin typeface="標楷體" panose="03000509000000000000" pitchFamily="65" charset="-120"/>
                          <a:ea typeface="標楷體" panose="03000509000000000000" pitchFamily="65" charset="-120"/>
                        </a:rPr>
                        <a:t>疫症出現朝代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次數</a:t>
                      </a:r>
                      <a:endParaRPr lang="zh-HK"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55918">
                <a:tc>
                  <a:txBody>
                    <a:bodyPr/>
                    <a:lstStyle/>
                    <a:p>
                      <a:pPr algn="ctr"/>
                      <a:r>
                        <a:rPr lang="zh-CN" altLang="en-US" sz="2800" dirty="0">
                          <a:latin typeface="標楷體" panose="03000509000000000000" pitchFamily="65" charset="-120"/>
                          <a:ea typeface="標楷體" panose="03000509000000000000" pitchFamily="65" charset="-120"/>
                        </a:rPr>
                        <a:t>周代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TW" sz="2800" dirty="0">
                          <a:latin typeface="+mn-lt"/>
                          <a:ea typeface="標楷體" panose="03000509000000000000" pitchFamily="65" charset="-120"/>
                        </a:rPr>
                        <a:t>1</a:t>
                      </a:r>
                      <a:r>
                        <a:rPr lang="zh-TW"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1"/>
                  </a:ext>
                </a:extLst>
              </a:tr>
              <a:tr h="455918">
                <a:tc>
                  <a:txBody>
                    <a:bodyPr/>
                    <a:lstStyle/>
                    <a:p>
                      <a:pPr algn="ctr"/>
                      <a:r>
                        <a:rPr lang="zh-CN" altLang="en-US" sz="2800" dirty="0">
                          <a:latin typeface="標楷體" panose="03000509000000000000" pitchFamily="65" charset="-120"/>
                          <a:ea typeface="標楷體" panose="03000509000000000000" pitchFamily="65" charset="-120"/>
                        </a:rPr>
                        <a:t>秦漢</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TW" sz="2800" dirty="0">
                          <a:latin typeface="+mn-lt"/>
                          <a:ea typeface="標楷體" panose="03000509000000000000" pitchFamily="65" charset="-120"/>
                        </a:rPr>
                        <a:t>13</a:t>
                      </a:r>
                      <a:r>
                        <a:rPr lang="zh-TW"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2"/>
                  </a:ext>
                </a:extLst>
              </a:tr>
              <a:tr h="455918">
                <a:tc>
                  <a:txBody>
                    <a:bodyPr/>
                    <a:lstStyle/>
                    <a:p>
                      <a:pPr algn="ctr"/>
                      <a:r>
                        <a:rPr lang="zh-CN" altLang="en-US" sz="2800" dirty="0">
                          <a:latin typeface="標楷體" panose="03000509000000000000" pitchFamily="65" charset="-120"/>
                          <a:ea typeface="標楷體" panose="03000509000000000000" pitchFamily="65" charset="-120"/>
                        </a:rPr>
                        <a:t>魏晉</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17</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3"/>
                  </a:ext>
                </a:extLst>
              </a:tr>
              <a:tr h="455918">
                <a:tc>
                  <a:txBody>
                    <a:bodyPr/>
                    <a:lstStyle/>
                    <a:p>
                      <a:pPr algn="ctr"/>
                      <a:r>
                        <a:rPr lang="zh-CN" altLang="en-US" sz="2800" dirty="0">
                          <a:latin typeface="標楷體" panose="03000509000000000000" pitchFamily="65" charset="-120"/>
                          <a:ea typeface="標楷體" panose="03000509000000000000" pitchFamily="65" charset="-120"/>
                        </a:rPr>
                        <a:t>隋唐</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17</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4"/>
                  </a:ext>
                </a:extLst>
              </a:tr>
              <a:tr h="455918">
                <a:tc>
                  <a:txBody>
                    <a:bodyPr/>
                    <a:lstStyle/>
                    <a:p>
                      <a:pPr algn="ctr"/>
                      <a:r>
                        <a:rPr lang="zh-CN" altLang="en-US" sz="2800" dirty="0">
                          <a:latin typeface="標楷體" panose="03000509000000000000" pitchFamily="65" charset="-120"/>
                          <a:ea typeface="標楷體" panose="03000509000000000000" pitchFamily="65" charset="-120"/>
                        </a:rPr>
                        <a:t>兩宋</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32</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5"/>
                  </a:ext>
                </a:extLst>
              </a:tr>
              <a:tr h="455918">
                <a:tc>
                  <a:txBody>
                    <a:bodyPr/>
                    <a:lstStyle/>
                    <a:p>
                      <a:pPr algn="ctr"/>
                      <a:r>
                        <a:rPr lang="zh-CN" altLang="en-US" sz="2800" dirty="0">
                          <a:latin typeface="標楷體" panose="03000509000000000000" pitchFamily="65" charset="-120"/>
                          <a:ea typeface="標楷體" panose="03000509000000000000" pitchFamily="65" charset="-120"/>
                        </a:rPr>
                        <a:t>元代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20</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6"/>
                  </a:ext>
                </a:extLst>
              </a:tr>
              <a:tr h="455918">
                <a:tc>
                  <a:txBody>
                    <a:bodyPr/>
                    <a:lstStyle/>
                    <a:p>
                      <a:pPr algn="ctr"/>
                      <a:r>
                        <a:rPr lang="zh-HK" altLang="en-US" sz="2800" dirty="0">
                          <a:latin typeface="標楷體" panose="03000509000000000000" pitchFamily="65" charset="-120"/>
                          <a:ea typeface="標楷體" panose="03000509000000000000" pitchFamily="65" charset="-120"/>
                        </a:rPr>
                        <a:t>明代</a:t>
                      </a:r>
                    </a:p>
                  </a:txBody>
                  <a:tcPr/>
                </a:tc>
                <a:tc>
                  <a:txBody>
                    <a:bodyPr/>
                    <a:lstStyle/>
                    <a:p>
                      <a:pPr algn="ctr"/>
                      <a:r>
                        <a:rPr lang="en-US" altLang="zh-CN" sz="2800" dirty="0">
                          <a:latin typeface="+mn-lt"/>
                          <a:ea typeface="標楷體" panose="03000509000000000000" pitchFamily="65" charset="-120"/>
                        </a:rPr>
                        <a:t>64</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7"/>
                  </a:ext>
                </a:extLst>
              </a:tr>
              <a:tr h="455918">
                <a:tc>
                  <a:txBody>
                    <a:bodyPr/>
                    <a:lstStyle/>
                    <a:p>
                      <a:pPr algn="ctr"/>
                      <a:r>
                        <a:rPr lang="zh-CN" altLang="en-US" sz="2800" dirty="0">
                          <a:latin typeface="標楷體" panose="03000509000000000000" pitchFamily="65" charset="-120"/>
                          <a:ea typeface="標楷體" panose="03000509000000000000" pitchFamily="65" charset="-120"/>
                        </a:rPr>
                        <a:t>清代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74</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8"/>
                  </a:ext>
                </a:extLst>
              </a:tr>
            </a:tbl>
          </a:graphicData>
        </a:graphic>
      </p:graphicFrame>
      <p:sp>
        <p:nvSpPr>
          <p:cNvPr id="3" name="文字方塊 2"/>
          <p:cNvSpPr txBox="1"/>
          <p:nvPr/>
        </p:nvSpPr>
        <p:spPr>
          <a:xfrm>
            <a:off x="5486400" y="6393385"/>
            <a:ext cx="3864864"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鄧拓，</a:t>
            </a:r>
            <a:r>
              <a:rPr lang="en-US" altLang="zh-CN" sz="2800" dirty="0">
                <a:latin typeface="標楷體" panose="03000509000000000000" pitchFamily="65" charset="-120"/>
                <a:ea typeface="標楷體" panose="03000509000000000000" pitchFamily="65" charset="-120"/>
              </a:rPr>
              <a:t>《</a:t>
            </a:r>
            <a:r>
              <a:rPr lang="zh-CN" altLang="en-US" sz="2800" dirty="0">
                <a:latin typeface="標楷體" panose="03000509000000000000" pitchFamily="65" charset="-120"/>
                <a:ea typeface="標楷體" panose="03000509000000000000" pitchFamily="65" charset="-120"/>
              </a:rPr>
              <a:t>中國救荒史</a:t>
            </a:r>
            <a:r>
              <a:rPr lang="en-US" altLang="zh-CN" sz="2800" dirty="0">
                <a:latin typeface="標楷體" panose="03000509000000000000" pitchFamily="65" charset="-120"/>
                <a:ea typeface="標楷體" panose="03000509000000000000" pitchFamily="65" charset="-120"/>
              </a:rPr>
              <a:t>》</a:t>
            </a:r>
            <a:endParaRPr lang="zh-HK" altLang="en-US" sz="2800" dirty="0"/>
          </a:p>
        </p:txBody>
      </p:sp>
    </p:spTree>
    <p:extLst>
      <p:ext uri="{BB962C8B-B14F-4D97-AF65-F5344CB8AC3E}">
        <p14:creationId xmlns:p14="http://schemas.microsoft.com/office/powerpoint/2010/main" val="1990272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38090" y="-218113"/>
            <a:ext cx="7792751" cy="1676210"/>
          </a:xfrm>
        </p:spPr>
        <p:txBody>
          <a:bodyPr>
            <a:normAutofit/>
          </a:bodyPr>
          <a:lstStyle/>
          <a:p>
            <a:r>
              <a:rPr lang="en-US" altLang="zh-TW" dirty="0"/>
              <a:t>1.</a:t>
            </a:r>
            <a:r>
              <a:rPr lang="zh-TW" altLang="en-US" dirty="0"/>
              <a:t>在歷史上，疫症曾在何時發生？</a:t>
            </a:r>
            <a:endParaRPr lang="zh-HK" altLang="en-US" b="1"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595482628"/>
              </p:ext>
            </p:extLst>
          </p:nvPr>
        </p:nvGraphicFramePr>
        <p:xfrm>
          <a:off x="1669077" y="1807152"/>
          <a:ext cx="6330778" cy="4663440"/>
        </p:xfrm>
        <a:graphic>
          <a:graphicData uri="http://schemas.openxmlformats.org/drawingml/2006/table">
            <a:tbl>
              <a:tblPr firstRow="1" bandRow="1">
                <a:tableStyleId>{5C22544A-7EE6-4342-B048-85BDC9FD1C3A}</a:tableStyleId>
              </a:tblPr>
              <a:tblGrid>
                <a:gridCol w="3165389">
                  <a:extLst>
                    <a:ext uri="{9D8B030D-6E8A-4147-A177-3AD203B41FA5}">
                      <a16:colId xmlns:a16="http://schemas.microsoft.com/office/drawing/2014/main" val="20000"/>
                    </a:ext>
                  </a:extLst>
                </a:gridCol>
                <a:gridCol w="3165389">
                  <a:extLst>
                    <a:ext uri="{9D8B030D-6E8A-4147-A177-3AD203B41FA5}">
                      <a16:colId xmlns:a16="http://schemas.microsoft.com/office/drawing/2014/main" val="20001"/>
                    </a:ext>
                  </a:extLst>
                </a:gridCol>
              </a:tblGrid>
              <a:tr h="440953">
                <a:tc>
                  <a:txBody>
                    <a:bodyPr/>
                    <a:lstStyle/>
                    <a:p>
                      <a:pPr algn="ctr"/>
                      <a:r>
                        <a:rPr lang="zh-TW" altLang="en-US" sz="2800" dirty="0">
                          <a:latin typeface="標楷體" panose="03000509000000000000" pitchFamily="65" charset="-120"/>
                          <a:ea typeface="標楷體" panose="03000509000000000000" pitchFamily="65" charset="-120"/>
                        </a:rPr>
                        <a:t>疫症出現朝代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次數</a:t>
                      </a:r>
                      <a:endParaRPr lang="zh-HK"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455918">
                <a:tc>
                  <a:txBody>
                    <a:bodyPr/>
                    <a:lstStyle/>
                    <a:p>
                      <a:pPr algn="ctr"/>
                      <a:r>
                        <a:rPr lang="zh-CN" altLang="en-US" sz="2800" dirty="0">
                          <a:latin typeface="標楷體" panose="03000509000000000000" pitchFamily="65" charset="-120"/>
                          <a:ea typeface="標楷體" panose="03000509000000000000" pitchFamily="65" charset="-120"/>
                        </a:rPr>
                        <a:t>周代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TW" sz="2800" dirty="0">
                          <a:latin typeface="+mn-lt"/>
                          <a:ea typeface="標楷體" panose="03000509000000000000" pitchFamily="65" charset="-120"/>
                        </a:rPr>
                        <a:t>1</a:t>
                      </a:r>
                      <a:r>
                        <a:rPr lang="zh-TW"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1"/>
                  </a:ext>
                </a:extLst>
              </a:tr>
              <a:tr h="455918">
                <a:tc>
                  <a:txBody>
                    <a:bodyPr/>
                    <a:lstStyle/>
                    <a:p>
                      <a:pPr algn="ctr"/>
                      <a:r>
                        <a:rPr lang="zh-CN" altLang="en-US" sz="2800" dirty="0">
                          <a:latin typeface="標楷體" panose="03000509000000000000" pitchFamily="65" charset="-120"/>
                          <a:ea typeface="標楷體" panose="03000509000000000000" pitchFamily="65" charset="-120"/>
                        </a:rPr>
                        <a:t>秦漢</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TW" sz="2800" dirty="0">
                          <a:latin typeface="+mn-lt"/>
                          <a:ea typeface="標楷體" panose="03000509000000000000" pitchFamily="65" charset="-120"/>
                        </a:rPr>
                        <a:t>13</a:t>
                      </a:r>
                      <a:r>
                        <a:rPr lang="zh-TW"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2"/>
                  </a:ext>
                </a:extLst>
              </a:tr>
              <a:tr h="455918">
                <a:tc>
                  <a:txBody>
                    <a:bodyPr/>
                    <a:lstStyle/>
                    <a:p>
                      <a:pPr algn="ctr"/>
                      <a:r>
                        <a:rPr lang="zh-CN" altLang="en-US" sz="2800" dirty="0">
                          <a:latin typeface="標楷體" panose="03000509000000000000" pitchFamily="65" charset="-120"/>
                          <a:ea typeface="標楷體" panose="03000509000000000000" pitchFamily="65" charset="-120"/>
                        </a:rPr>
                        <a:t>魏晉</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17</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3"/>
                  </a:ext>
                </a:extLst>
              </a:tr>
              <a:tr h="455918">
                <a:tc>
                  <a:txBody>
                    <a:bodyPr/>
                    <a:lstStyle/>
                    <a:p>
                      <a:pPr algn="ctr"/>
                      <a:r>
                        <a:rPr lang="zh-CN" altLang="en-US" sz="2800" dirty="0">
                          <a:latin typeface="標楷體" panose="03000509000000000000" pitchFamily="65" charset="-120"/>
                          <a:ea typeface="標楷體" panose="03000509000000000000" pitchFamily="65" charset="-120"/>
                        </a:rPr>
                        <a:t>隋唐</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17</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4"/>
                  </a:ext>
                </a:extLst>
              </a:tr>
              <a:tr h="455918">
                <a:tc>
                  <a:txBody>
                    <a:bodyPr/>
                    <a:lstStyle/>
                    <a:p>
                      <a:pPr algn="ctr"/>
                      <a:r>
                        <a:rPr lang="zh-CN" altLang="en-US" sz="2800" dirty="0">
                          <a:latin typeface="標楷體" panose="03000509000000000000" pitchFamily="65" charset="-120"/>
                          <a:ea typeface="標楷體" panose="03000509000000000000" pitchFamily="65" charset="-120"/>
                        </a:rPr>
                        <a:t>兩宋</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32</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5"/>
                  </a:ext>
                </a:extLst>
              </a:tr>
              <a:tr h="455918">
                <a:tc>
                  <a:txBody>
                    <a:bodyPr/>
                    <a:lstStyle/>
                    <a:p>
                      <a:pPr algn="ctr"/>
                      <a:r>
                        <a:rPr lang="zh-CN" altLang="en-US" sz="2800" dirty="0">
                          <a:latin typeface="標楷體" panose="03000509000000000000" pitchFamily="65" charset="-120"/>
                          <a:ea typeface="標楷體" panose="03000509000000000000" pitchFamily="65" charset="-120"/>
                        </a:rPr>
                        <a:t>元代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20</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6"/>
                  </a:ext>
                </a:extLst>
              </a:tr>
              <a:tr h="455918">
                <a:tc>
                  <a:txBody>
                    <a:bodyPr/>
                    <a:lstStyle/>
                    <a:p>
                      <a:pPr algn="ctr"/>
                      <a:r>
                        <a:rPr lang="zh-HK" altLang="en-US" sz="2800" dirty="0">
                          <a:latin typeface="標楷體" panose="03000509000000000000" pitchFamily="65" charset="-120"/>
                          <a:ea typeface="標楷體" panose="03000509000000000000" pitchFamily="65" charset="-120"/>
                        </a:rPr>
                        <a:t>明代</a:t>
                      </a:r>
                    </a:p>
                  </a:txBody>
                  <a:tcPr/>
                </a:tc>
                <a:tc>
                  <a:txBody>
                    <a:bodyPr/>
                    <a:lstStyle/>
                    <a:p>
                      <a:pPr algn="ctr"/>
                      <a:r>
                        <a:rPr lang="en-US" altLang="zh-CN" sz="2800" dirty="0">
                          <a:latin typeface="+mn-lt"/>
                          <a:ea typeface="標楷體" panose="03000509000000000000" pitchFamily="65" charset="-120"/>
                        </a:rPr>
                        <a:t>64</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7"/>
                  </a:ext>
                </a:extLst>
              </a:tr>
              <a:tr h="455918">
                <a:tc>
                  <a:txBody>
                    <a:bodyPr/>
                    <a:lstStyle/>
                    <a:p>
                      <a:pPr algn="ctr"/>
                      <a:r>
                        <a:rPr lang="zh-CN" altLang="en-US" sz="2800" dirty="0">
                          <a:latin typeface="標楷體" panose="03000509000000000000" pitchFamily="65" charset="-120"/>
                          <a:ea typeface="標楷體" panose="03000509000000000000" pitchFamily="65" charset="-120"/>
                        </a:rPr>
                        <a:t>清代</a:t>
                      </a:r>
                      <a:endParaRPr lang="zh-HK" altLang="en-US" sz="2800" dirty="0">
                        <a:latin typeface="標楷體" panose="03000509000000000000" pitchFamily="65" charset="-120"/>
                        <a:ea typeface="標楷體" panose="03000509000000000000" pitchFamily="65" charset="-120"/>
                      </a:endParaRPr>
                    </a:p>
                  </a:txBody>
                  <a:tcPr/>
                </a:tc>
                <a:tc>
                  <a:txBody>
                    <a:bodyPr/>
                    <a:lstStyle/>
                    <a:p>
                      <a:pPr algn="ctr"/>
                      <a:r>
                        <a:rPr lang="en-US" altLang="zh-CN" sz="2800" dirty="0">
                          <a:latin typeface="+mn-lt"/>
                          <a:ea typeface="標楷體" panose="03000509000000000000" pitchFamily="65" charset="-120"/>
                        </a:rPr>
                        <a:t>74</a:t>
                      </a:r>
                      <a:r>
                        <a:rPr lang="zh-CN" altLang="en-US" sz="2800" dirty="0">
                          <a:latin typeface="+mn-lt"/>
                          <a:ea typeface="標楷體" panose="03000509000000000000" pitchFamily="65" charset="-120"/>
                        </a:rPr>
                        <a:t>次</a:t>
                      </a:r>
                      <a:endParaRPr lang="zh-HK" altLang="en-US" sz="2800" dirty="0">
                        <a:latin typeface="+mn-lt"/>
                        <a:ea typeface="標楷體" panose="03000509000000000000" pitchFamily="65" charset="-120"/>
                      </a:endParaRPr>
                    </a:p>
                  </a:txBody>
                  <a:tcPr/>
                </a:tc>
                <a:extLst>
                  <a:ext uri="{0D108BD9-81ED-4DB2-BD59-A6C34878D82A}">
                    <a16:rowId xmlns:a16="http://schemas.microsoft.com/office/drawing/2014/main" val="10008"/>
                  </a:ext>
                </a:extLst>
              </a:tr>
            </a:tbl>
          </a:graphicData>
        </a:graphic>
      </p:graphicFrame>
      <p:sp>
        <p:nvSpPr>
          <p:cNvPr id="7" name="文字方塊 6"/>
          <p:cNvSpPr txBox="1"/>
          <p:nvPr/>
        </p:nvSpPr>
        <p:spPr>
          <a:xfrm>
            <a:off x="2754339" y="1098808"/>
            <a:ext cx="5193705" cy="646331"/>
          </a:xfrm>
          <a:prstGeom prst="rect">
            <a:avLst/>
          </a:prstGeom>
          <a:solidFill>
            <a:srgbClr val="FFFF00"/>
          </a:solidFill>
        </p:spPr>
        <p:txBody>
          <a:bodyPr wrap="square" rtlCol="0">
            <a:spAutoFit/>
          </a:bodyPr>
          <a:lstStyle/>
          <a:p>
            <a:r>
              <a:rPr lang="zh-TW" altLang="en-US" dirty="0">
                <a:solidFill>
                  <a:srgbClr val="FF0000"/>
                </a:solidFill>
              </a:rPr>
              <a:t>事實上，中國歷代發生的</a:t>
            </a:r>
            <a:r>
              <a:rPr lang="zh-HK" altLang="en-US" dirty="0">
                <a:solidFill>
                  <a:srgbClr val="FF0000"/>
                </a:solidFill>
              </a:rPr>
              <a:t>疫症</a:t>
            </a:r>
            <a:r>
              <a:rPr lang="zh-TW" altLang="en-US" dirty="0">
                <a:solidFill>
                  <a:srgbClr val="FF0000"/>
                </a:solidFill>
              </a:rPr>
              <a:t>不斷，由周代至清代都有明確可考的紀</a:t>
            </a:r>
            <a:r>
              <a:rPr lang="zh-HK" altLang="en-US" dirty="0">
                <a:solidFill>
                  <a:srgbClr val="FF0000"/>
                </a:solidFill>
              </a:rPr>
              <a:t>錄。</a:t>
            </a:r>
          </a:p>
        </p:txBody>
      </p:sp>
      <p:sp>
        <p:nvSpPr>
          <p:cNvPr id="6" name="橢圓 5"/>
          <p:cNvSpPr/>
          <p:nvPr/>
        </p:nvSpPr>
        <p:spPr>
          <a:xfrm>
            <a:off x="4975654" y="2273643"/>
            <a:ext cx="2767913" cy="425896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文字方塊 7"/>
          <p:cNvSpPr txBox="1"/>
          <p:nvPr/>
        </p:nvSpPr>
        <p:spPr>
          <a:xfrm>
            <a:off x="5428211" y="6393385"/>
            <a:ext cx="3923053"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鄧拓，</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中國救荒史</a:t>
            </a:r>
            <a:r>
              <a:rPr lang="en-US" altLang="zh-TW" sz="28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67996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endParaRPr lang="zh-HK" altLang="en-US" dirty="0"/>
          </a:p>
        </p:txBody>
      </p:sp>
      <p:sp>
        <p:nvSpPr>
          <p:cNvPr id="3" name="內容版面配置區 2"/>
          <p:cNvSpPr>
            <a:spLocks noGrp="1"/>
          </p:cNvSpPr>
          <p:nvPr>
            <p:ph idx="1"/>
          </p:nvPr>
        </p:nvSpPr>
        <p:spPr>
          <a:xfrm>
            <a:off x="982132" y="1864567"/>
            <a:ext cx="7704667" cy="3332816"/>
          </a:xfrm>
        </p:spPr>
        <p:txBody>
          <a:bodyPr/>
          <a:lstStyle/>
          <a:p>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a:t>
            </a:r>
            <a:r>
              <a:rPr lang="zh-HK" altLang="en-US" sz="3200" dirty="0">
                <a:latin typeface="標楷體" panose="03000509000000000000" pitchFamily="65" charset="-120"/>
                <a:ea typeface="標楷體" panose="03000509000000000000" pitchFamily="65" charset="-120"/>
              </a:rPr>
              <a:t>明代</a:t>
            </a:r>
            <a:r>
              <a:rPr lang="zh-TW" altLang="en-US" sz="3200" dirty="0">
                <a:latin typeface="標楷體" panose="03000509000000000000" pitchFamily="65" charset="-120"/>
                <a:ea typeface="標楷體" panose="03000509000000000000" pitchFamily="65" charset="-120"/>
              </a:rPr>
              <a:t>萬曆八年（</a:t>
            </a:r>
            <a:r>
              <a:rPr lang="en-US" altLang="zh-TW" sz="3200" dirty="0">
                <a:ea typeface="標楷體" panose="03000509000000000000" pitchFamily="65" charset="-120"/>
              </a:rPr>
              <a:t>1580</a:t>
            </a:r>
            <a:r>
              <a:rPr lang="zh-TW" altLang="en-US" sz="3200" dirty="0">
                <a:latin typeface="標楷體" panose="03000509000000000000" pitchFamily="65" charset="-120"/>
                <a:ea typeface="標楷體" panose="03000509000000000000" pitchFamily="65" charset="-120"/>
              </a:rPr>
              <a:t>年）</a:t>
            </a:r>
            <a:r>
              <a:rPr lang="zh-TW" altLang="en-US" sz="3200" u="sng" dirty="0">
                <a:latin typeface="標楷體" panose="03000509000000000000" pitchFamily="65" charset="-120"/>
                <a:ea typeface="標楷體" panose="03000509000000000000" pitchFamily="65" charset="-120"/>
              </a:rPr>
              <a:t>大同</a:t>
            </a:r>
            <a:r>
              <a:rPr lang="zh-TW" altLang="en-US" sz="3200" dirty="0">
                <a:latin typeface="標楷體" panose="03000509000000000000" pitchFamily="65" charset="-120"/>
                <a:ea typeface="標楷體" panose="03000509000000000000" pitchFamily="65" charset="-120"/>
              </a:rPr>
              <a:t>瘟疫大作，十室九病，傳染者接踵而亡，數口之家，一染此疫，十有一二甚至闔門不起者。」</a:t>
            </a:r>
            <a:endParaRPr lang="en-US" altLang="zh-TW" sz="3200" dirty="0">
              <a:latin typeface="標楷體" panose="03000509000000000000" pitchFamily="65" charset="-120"/>
              <a:ea typeface="標楷體" panose="03000509000000000000" pitchFamily="65" charset="-120"/>
            </a:endParaRPr>
          </a:p>
          <a:p>
            <a:pPr marL="0" indent="0" algn="r">
              <a:buNone/>
            </a:pPr>
            <a:r>
              <a:rPr lang="en-US" altLang="zh-TW" dirty="0">
                <a:latin typeface="+mn-ea"/>
              </a:rPr>
              <a:t>《</a:t>
            </a:r>
            <a:r>
              <a:rPr lang="zh-HK" altLang="en-US" dirty="0">
                <a:latin typeface="+mn-ea"/>
              </a:rPr>
              <a:t>山西通忘</a:t>
            </a:r>
            <a:r>
              <a:rPr lang="en-US" altLang="zh-HK" dirty="0">
                <a:latin typeface="+mn-ea"/>
              </a:rPr>
              <a:t>》</a:t>
            </a:r>
            <a:endParaRPr lang="en-US" altLang="zh-TW" dirty="0">
              <a:latin typeface="+mn-ea"/>
            </a:endParaRPr>
          </a:p>
        </p:txBody>
      </p:sp>
    </p:spTree>
    <p:extLst>
      <p:ext uri="{BB962C8B-B14F-4D97-AF65-F5344CB8AC3E}">
        <p14:creationId xmlns:p14="http://schemas.microsoft.com/office/powerpoint/2010/main" val="1220317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HK" altLang="en-US" dirty="0"/>
              <a:t>探究問題</a:t>
            </a:r>
          </a:p>
        </p:txBody>
      </p:sp>
      <p:sp>
        <p:nvSpPr>
          <p:cNvPr id="3" name="內容版面配置區 2"/>
          <p:cNvSpPr>
            <a:spLocks noGrp="1"/>
          </p:cNvSpPr>
          <p:nvPr>
            <p:ph idx="1"/>
          </p:nvPr>
        </p:nvSpPr>
        <p:spPr>
          <a:xfrm>
            <a:off x="966091" y="2097506"/>
            <a:ext cx="7704667" cy="3332816"/>
          </a:xfrm>
        </p:spPr>
        <p:txBody>
          <a:bodyPr/>
          <a:lstStyle/>
          <a:p>
            <a:pPr marL="457200" indent="-457200">
              <a:buFont typeface="+mj-lt"/>
              <a:buAutoNum type="arabicPeriod"/>
            </a:pPr>
            <a:r>
              <a:rPr lang="zh-CN" altLang="en-US" dirty="0">
                <a:ea typeface="新細明體" panose="02020500000000000000" pitchFamily="18" charset="-120"/>
              </a:rPr>
              <a:t>在</a:t>
            </a:r>
            <a:r>
              <a:rPr lang="zh-TW" altLang="en-US" dirty="0">
                <a:ea typeface="新細明體" panose="02020500000000000000" pitchFamily="18" charset="-120"/>
              </a:rPr>
              <a:t>歷史</a:t>
            </a:r>
            <a:r>
              <a:rPr lang="zh-CN" altLang="en-US" dirty="0">
                <a:ea typeface="新細明體" panose="02020500000000000000" pitchFamily="18" charset="-120"/>
              </a:rPr>
              <a:t>上，</a:t>
            </a:r>
            <a:r>
              <a:rPr lang="zh-TW" altLang="en-US" dirty="0">
                <a:ea typeface="新細明體" panose="02020500000000000000" pitchFamily="18" charset="-120"/>
              </a:rPr>
              <a:t>疫症</a:t>
            </a:r>
            <a:r>
              <a:rPr lang="zh-CN" altLang="en-US" dirty="0">
                <a:ea typeface="新細明體" panose="02020500000000000000" pitchFamily="18" charset="-120"/>
              </a:rPr>
              <a:t>曾在何</a:t>
            </a:r>
            <a:r>
              <a:rPr lang="zh-TW" altLang="en-US" dirty="0">
                <a:ea typeface="新細明體" panose="02020500000000000000" pitchFamily="18" charset="-120"/>
              </a:rPr>
              <a:t>時</a:t>
            </a:r>
            <a:r>
              <a:rPr lang="zh-CN" altLang="en-US" dirty="0">
                <a:ea typeface="新細明體" panose="02020500000000000000" pitchFamily="18" charset="-120"/>
              </a:rPr>
              <a:t>發生</a:t>
            </a:r>
            <a:r>
              <a:rPr lang="zh-HK" altLang="en-US" dirty="0">
                <a:ea typeface="新細明體" panose="02020500000000000000" pitchFamily="18" charset="-120"/>
              </a:rPr>
              <a:t>？</a:t>
            </a:r>
            <a:endParaRPr lang="en-US" altLang="zh-HK" dirty="0">
              <a:ea typeface="新細明體" panose="02020500000000000000" pitchFamily="18" charset="-120"/>
            </a:endParaRPr>
          </a:p>
          <a:p>
            <a:pPr marL="457200" indent="-457200">
              <a:buFont typeface="+mj-lt"/>
              <a:buAutoNum type="arabicPeriod"/>
            </a:pPr>
            <a:r>
              <a:rPr lang="zh-TW" altLang="en-US" dirty="0"/>
              <a:t>縱觀歷史，有何因素導致疫症出現</a:t>
            </a:r>
            <a:r>
              <a:rPr lang="zh-HK" altLang="en-US" dirty="0"/>
              <a:t>？</a:t>
            </a:r>
            <a:endParaRPr lang="en-US" altLang="zh-HK" dirty="0"/>
          </a:p>
          <a:p>
            <a:pPr marL="457200" indent="-457200">
              <a:buFont typeface="+mj-lt"/>
              <a:buAutoNum type="arabicPeriod"/>
            </a:pPr>
            <a:r>
              <a:rPr lang="zh-HK" altLang="en-US" dirty="0"/>
              <a:t>人類如何應對</a:t>
            </a:r>
            <a:r>
              <a:rPr lang="zh-TW" altLang="en-US" dirty="0"/>
              <a:t>歷史上的</a:t>
            </a:r>
            <a:r>
              <a:rPr lang="zh-HK" altLang="en-US" dirty="0"/>
              <a:t>疫症？</a:t>
            </a:r>
            <a:endParaRPr lang="en-US" altLang="zh-HK" dirty="0"/>
          </a:p>
          <a:p>
            <a:pPr marL="457200" indent="-457200">
              <a:buFont typeface="+mj-lt"/>
              <a:buAutoNum type="arabicPeriod"/>
            </a:pPr>
            <a:r>
              <a:rPr lang="zh-HK" altLang="en-US" dirty="0"/>
              <a:t>我們從抗疫的歷史中得到什麼教訓？</a:t>
            </a:r>
            <a:endParaRPr lang="en-US" altLang="zh-HK" dirty="0"/>
          </a:p>
          <a:p>
            <a:pPr marL="457200" indent="-457200">
              <a:buFont typeface="+mj-lt"/>
              <a:buAutoNum type="arabicPeriod"/>
            </a:pPr>
            <a:r>
              <a:rPr lang="zh-TW" altLang="en-US" dirty="0"/>
              <a:t>總結：我們從人類抗疫歷史中得到什麼啟示？</a:t>
            </a:r>
            <a:endParaRPr lang="en-US" altLang="zh-HK" dirty="0"/>
          </a:p>
        </p:txBody>
      </p:sp>
    </p:spTree>
    <p:extLst>
      <p:ext uri="{BB962C8B-B14F-4D97-AF65-F5344CB8AC3E}">
        <p14:creationId xmlns:p14="http://schemas.microsoft.com/office/powerpoint/2010/main" val="3125246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endParaRPr lang="zh-HK" altLang="en-US" dirty="0"/>
          </a:p>
        </p:txBody>
      </p:sp>
      <p:sp>
        <p:nvSpPr>
          <p:cNvPr id="3" name="內容版面配置區 2"/>
          <p:cNvSpPr>
            <a:spLocks noGrp="1"/>
          </p:cNvSpPr>
          <p:nvPr>
            <p:ph idx="1"/>
          </p:nvPr>
        </p:nvSpPr>
        <p:spPr>
          <a:xfrm>
            <a:off x="982133" y="2035849"/>
            <a:ext cx="7704667" cy="3332816"/>
          </a:xfrm>
        </p:spPr>
        <p:txBody>
          <a:bodyPr/>
          <a:lstStyle/>
          <a:p>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a:t>
            </a:r>
            <a:r>
              <a:rPr lang="zh-HK" altLang="en-US" sz="320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明代</a:t>
            </a:r>
            <a:r>
              <a:rPr lang="zh-TW" altLang="en-US" sz="320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萬曆八</a:t>
            </a:r>
            <a:r>
              <a:rPr lang="zh-TW" altLang="en-US" sz="3200" b="1" dirty="0">
                <a:solidFill>
                  <a:srgbClr val="C00000"/>
                </a:solidFill>
                <a:latin typeface="標楷體" panose="03000509000000000000" pitchFamily="65" charset="-120"/>
                <a:ea typeface="標楷體" panose="03000509000000000000" pitchFamily="65" charset="-120"/>
              </a:rPr>
              <a:t>年（</a:t>
            </a:r>
            <a:r>
              <a:rPr lang="en-US" altLang="zh-TW" sz="3200" b="1" dirty="0">
                <a:solidFill>
                  <a:srgbClr val="C00000"/>
                </a:solidFill>
                <a:ea typeface="標楷體" panose="03000509000000000000" pitchFamily="65" charset="-120"/>
              </a:rPr>
              <a:t>1580</a:t>
            </a:r>
            <a:r>
              <a:rPr lang="zh-TW" altLang="en-US" sz="3200" b="1" dirty="0">
                <a:solidFill>
                  <a:srgbClr val="C00000"/>
                </a:solidFill>
                <a:latin typeface="標楷體" panose="03000509000000000000" pitchFamily="65" charset="-120"/>
                <a:ea typeface="標楷體" panose="03000509000000000000" pitchFamily="65" charset="-120"/>
              </a:rPr>
              <a:t>年）</a:t>
            </a:r>
            <a:r>
              <a:rPr lang="zh-TW" altLang="en-US" sz="3200" u="sng" dirty="0">
                <a:latin typeface="標楷體" panose="03000509000000000000" pitchFamily="65" charset="-120"/>
                <a:ea typeface="標楷體" panose="03000509000000000000" pitchFamily="65" charset="-120"/>
              </a:rPr>
              <a:t>大同</a:t>
            </a:r>
            <a:r>
              <a:rPr lang="zh-TW" altLang="en-US" sz="3200" dirty="0">
                <a:ln w="0"/>
                <a:solidFill>
                  <a:schemeClr val="accent1"/>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瘟疫大作</a:t>
            </a:r>
            <a:r>
              <a:rPr lang="zh-TW" altLang="en-US" sz="3200" dirty="0">
                <a:latin typeface="標楷體" panose="03000509000000000000" pitchFamily="65" charset="-120"/>
                <a:ea typeface="標楷體" panose="03000509000000000000" pitchFamily="65" charset="-120"/>
              </a:rPr>
              <a:t>，十室九病，傳染者接踵而亡，數口之家，一染此疫，十有一二甚至闔門不起者。」</a:t>
            </a:r>
            <a:endParaRPr lang="en-US" altLang="zh-TW" sz="3200" dirty="0">
              <a:latin typeface="標楷體" panose="03000509000000000000" pitchFamily="65" charset="-120"/>
              <a:ea typeface="標楷體" panose="03000509000000000000" pitchFamily="65" charset="-120"/>
            </a:endParaRPr>
          </a:p>
          <a:p>
            <a:pPr marL="0" indent="0" algn="r">
              <a:buNone/>
            </a:pPr>
            <a:r>
              <a:rPr lang="en-US" altLang="zh-TW" dirty="0">
                <a:latin typeface="+mn-ea"/>
              </a:rPr>
              <a:t>《</a:t>
            </a:r>
            <a:r>
              <a:rPr lang="zh-HK" altLang="en-US" dirty="0">
                <a:latin typeface="+mn-ea"/>
              </a:rPr>
              <a:t>山西通忘</a:t>
            </a:r>
            <a:r>
              <a:rPr lang="en-US" altLang="zh-HK" dirty="0">
                <a:latin typeface="+mn-ea"/>
              </a:rPr>
              <a:t>》</a:t>
            </a:r>
            <a:endParaRPr lang="en-US" altLang="zh-TW" dirty="0">
              <a:latin typeface="+mn-ea"/>
            </a:endParaRPr>
          </a:p>
        </p:txBody>
      </p:sp>
      <p:sp>
        <p:nvSpPr>
          <p:cNvPr id="6" name="文字方塊 5"/>
          <p:cNvSpPr txBox="1"/>
          <p:nvPr/>
        </p:nvSpPr>
        <p:spPr>
          <a:xfrm>
            <a:off x="1454545" y="4758557"/>
            <a:ext cx="4851751" cy="369332"/>
          </a:xfrm>
          <a:prstGeom prst="rect">
            <a:avLst/>
          </a:prstGeom>
          <a:solidFill>
            <a:srgbClr val="FFFF00"/>
          </a:solidFill>
        </p:spPr>
        <p:txBody>
          <a:bodyPr wrap="square" rtlCol="0">
            <a:spAutoFit/>
          </a:bodyPr>
          <a:lstStyle/>
          <a:p>
            <a:r>
              <a:rPr lang="zh-TW" altLang="en-US" dirty="0">
                <a:solidFill>
                  <a:srgbClr val="FF0000"/>
                </a:solidFill>
              </a:rPr>
              <a:t>文獻亦有明朝期間發生在</a:t>
            </a:r>
            <a:r>
              <a:rPr lang="zh-TW" altLang="en-US" u="sng" dirty="0">
                <a:solidFill>
                  <a:srgbClr val="FF0000"/>
                </a:solidFill>
              </a:rPr>
              <a:t>山西大同</a:t>
            </a:r>
            <a:r>
              <a:rPr lang="zh-TW" altLang="en-US" dirty="0">
                <a:solidFill>
                  <a:srgbClr val="FF0000"/>
                </a:solidFill>
              </a:rPr>
              <a:t>的</a:t>
            </a:r>
            <a:r>
              <a:rPr lang="zh-HK" altLang="en-US" dirty="0">
                <a:solidFill>
                  <a:srgbClr val="FF0000"/>
                </a:solidFill>
              </a:rPr>
              <a:t>疫症</a:t>
            </a:r>
            <a:r>
              <a:rPr lang="zh-TW" altLang="en-US" dirty="0">
                <a:solidFill>
                  <a:srgbClr val="FF0000"/>
                </a:solidFill>
              </a:rPr>
              <a:t>紀</a:t>
            </a:r>
            <a:r>
              <a:rPr lang="zh-HK" altLang="en-US" dirty="0">
                <a:solidFill>
                  <a:srgbClr val="FF0000"/>
                </a:solidFill>
              </a:rPr>
              <a:t>錄。</a:t>
            </a:r>
          </a:p>
        </p:txBody>
      </p:sp>
    </p:spTree>
    <p:extLst>
      <p:ext uri="{BB962C8B-B14F-4D97-AF65-F5344CB8AC3E}">
        <p14:creationId xmlns:p14="http://schemas.microsoft.com/office/powerpoint/2010/main" val="3774052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endParaRPr lang="zh-HK" altLang="en-US" dirty="0"/>
          </a:p>
        </p:txBody>
      </p:sp>
      <p:sp>
        <p:nvSpPr>
          <p:cNvPr id="3" name="內容版面配置區 2"/>
          <p:cNvSpPr>
            <a:spLocks noGrp="1"/>
          </p:cNvSpPr>
          <p:nvPr>
            <p:ph idx="1"/>
          </p:nvPr>
        </p:nvSpPr>
        <p:spPr>
          <a:xfrm>
            <a:off x="982132" y="1864567"/>
            <a:ext cx="7704667" cy="3332816"/>
          </a:xfrm>
        </p:spPr>
        <p:txBody>
          <a:bodyPr>
            <a:normAutofit/>
          </a:bodyPr>
          <a:lstStyle/>
          <a:p>
            <a:r>
              <a:rPr lang="zh-TW" altLang="en-US" sz="3800" dirty="0">
                <a:ea typeface="標楷體" panose="03000509000000000000" pitchFamily="65" charset="-120"/>
              </a:rPr>
              <a:t>清</a:t>
            </a:r>
            <a:r>
              <a:rPr lang="en-US" altLang="zh-TW" sz="3800" dirty="0">
                <a:ea typeface="標楷體" panose="03000509000000000000" pitchFamily="65" charset="-120"/>
              </a:rPr>
              <a:t>《</a:t>
            </a:r>
            <a:r>
              <a:rPr lang="zh-TW" altLang="en-US" sz="3800" dirty="0">
                <a:ea typeface="標楷體" panose="03000509000000000000" pitchFamily="65" charset="-120"/>
              </a:rPr>
              <a:t>玉牒</a:t>
            </a:r>
            <a:r>
              <a:rPr lang="en-US" altLang="zh-TW" sz="3800" dirty="0">
                <a:ea typeface="標楷體" panose="03000509000000000000" pitchFamily="65" charset="-120"/>
              </a:rPr>
              <a:t>》</a:t>
            </a:r>
            <a:r>
              <a:rPr lang="zh-TW" altLang="en-US" sz="3800" dirty="0">
                <a:ea typeface="標楷體" panose="03000509000000000000" pitchFamily="65" charset="-120"/>
              </a:rPr>
              <a:t>記載順治生有</a:t>
            </a:r>
            <a:r>
              <a:rPr lang="en-US" altLang="zh-TW" sz="3800" dirty="0">
                <a:ea typeface="標楷體" panose="03000509000000000000" pitchFamily="65" charset="-120"/>
              </a:rPr>
              <a:t>8</a:t>
            </a:r>
            <a:r>
              <a:rPr lang="zh-TW" altLang="en-US" sz="3800" dirty="0">
                <a:ea typeface="標楷體" panose="03000509000000000000" pitchFamily="65" charset="-120"/>
              </a:rPr>
              <a:t>個阿哥，其中</a:t>
            </a:r>
            <a:r>
              <a:rPr lang="en-US" altLang="zh-TW" sz="3800" dirty="0">
                <a:ea typeface="標楷體" panose="03000509000000000000" pitchFamily="65" charset="-120"/>
              </a:rPr>
              <a:t>4</a:t>
            </a:r>
            <a:r>
              <a:rPr lang="zh-TW" altLang="en-US" sz="3800" dirty="0">
                <a:ea typeface="標楷體" panose="03000509000000000000" pitchFamily="65" charset="-120"/>
              </a:rPr>
              <a:t>個早亡，</a:t>
            </a:r>
            <a:r>
              <a:rPr lang="en-US" altLang="zh-TW" sz="3800" dirty="0">
                <a:ea typeface="標楷體" panose="03000509000000000000" pitchFamily="65" charset="-120"/>
              </a:rPr>
              <a:t>6</a:t>
            </a:r>
            <a:r>
              <a:rPr lang="zh-TW" altLang="en-US" sz="3800" dirty="0">
                <a:ea typeface="標楷體" panose="03000509000000000000" pitchFamily="65" charset="-120"/>
              </a:rPr>
              <a:t>個格格竟只剩</a:t>
            </a:r>
            <a:r>
              <a:rPr lang="en-US" altLang="zh-TW" sz="3800" dirty="0">
                <a:ea typeface="標楷體" panose="03000509000000000000" pitchFamily="65" charset="-120"/>
              </a:rPr>
              <a:t>1</a:t>
            </a:r>
            <a:r>
              <a:rPr lang="zh-TW" altLang="en-US" sz="3800" dirty="0">
                <a:ea typeface="標楷體" panose="03000509000000000000" pitchFamily="65" charset="-120"/>
              </a:rPr>
              <a:t>個；康熙共有</a:t>
            </a:r>
            <a:r>
              <a:rPr lang="en-US" altLang="zh-TW" sz="3800" dirty="0">
                <a:ea typeface="標楷體" panose="03000509000000000000" pitchFamily="65" charset="-120"/>
              </a:rPr>
              <a:t>35</a:t>
            </a:r>
            <a:r>
              <a:rPr lang="zh-TW" altLang="en-US" sz="3800" dirty="0">
                <a:ea typeface="標楷體" panose="03000509000000000000" pitchFamily="65" charset="-120"/>
              </a:rPr>
              <a:t>個皇子，其中</a:t>
            </a:r>
            <a:r>
              <a:rPr lang="en-US" altLang="zh-TW" sz="3800" dirty="0">
                <a:ea typeface="標楷體" panose="03000509000000000000" pitchFamily="65" charset="-120"/>
              </a:rPr>
              <a:t>15</a:t>
            </a:r>
            <a:r>
              <a:rPr lang="zh-TW" altLang="en-US" sz="3800" dirty="0">
                <a:ea typeface="標楷體" panose="03000509000000000000" pitchFamily="65" charset="-120"/>
              </a:rPr>
              <a:t>個早亡，</a:t>
            </a:r>
            <a:r>
              <a:rPr lang="en-US" altLang="zh-TW" sz="3800" dirty="0">
                <a:ea typeface="標楷體" panose="03000509000000000000" pitchFamily="65" charset="-120"/>
              </a:rPr>
              <a:t>25</a:t>
            </a:r>
            <a:r>
              <a:rPr lang="zh-TW" altLang="en-US" sz="3800" dirty="0">
                <a:ea typeface="標楷體" panose="03000509000000000000" pitchFamily="65" charset="-120"/>
              </a:rPr>
              <a:t>個公主則死了</a:t>
            </a:r>
            <a:r>
              <a:rPr lang="en-US" altLang="zh-TW" sz="3800" dirty="0">
                <a:ea typeface="標楷體" panose="03000509000000000000" pitchFamily="65" charset="-120"/>
              </a:rPr>
              <a:t>13</a:t>
            </a:r>
            <a:r>
              <a:rPr lang="zh-TW" altLang="en-US" sz="3800" dirty="0">
                <a:ea typeface="標楷體" panose="03000509000000000000" pitchFamily="65" charset="-120"/>
              </a:rPr>
              <a:t>個。當中不少是死於天花</a:t>
            </a:r>
            <a:r>
              <a:rPr lang="zh-TW" altLang="en-US" sz="38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2841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 1.</a:t>
            </a:r>
            <a:r>
              <a:rPr lang="zh-TW" altLang="en-US" dirty="0"/>
              <a:t>在歷史上，疫症曾在何時發生？</a:t>
            </a:r>
            <a:endParaRPr lang="zh-HK" altLang="en-US" dirty="0"/>
          </a:p>
        </p:txBody>
      </p:sp>
      <p:sp>
        <p:nvSpPr>
          <p:cNvPr id="3" name="內容版面配置區 2"/>
          <p:cNvSpPr>
            <a:spLocks noGrp="1"/>
          </p:cNvSpPr>
          <p:nvPr>
            <p:ph idx="1"/>
          </p:nvPr>
        </p:nvSpPr>
        <p:spPr>
          <a:xfrm>
            <a:off x="982133" y="2035849"/>
            <a:ext cx="7704667" cy="3332816"/>
          </a:xfrm>
        </p:spPr>
        <p:txBody>
          <a:bodyPr/>
          <a:lstStyle/>
          <a:p>
            <a:r>
              <a:rPr lang="zh-TW" altLang="en-US" sz="3200" dirty="0">
                <a:ea typeface="標楷體" panose="03000509000000000000" pitchFamily="65" charset="-120"/>
              </a:rPr>
              <a:t>清</a:t>
            </a:r>
            <a:r>
              <a:rPr lang="en-US" altLang="zh-TW" sz="3200" dirty="0">
                <a:ea typeface="標楷體" panose="03000509000000000000" pitchFamily="65" charset="-120"/>
              </a:rPr>
              <a:t>《</a:t>
            </a:r>
            <a:r>
              <a:rPr lang="zh-TW" altLang="en-US" sz="3200" dirty="0">
                <a:ea typeface="標楷體" panose="03000509000000000000" pitchFamily="65" charset="-120"/>
              </a:rPr>
              <a:t>玉牒</a:t>
            </a:r>
            <a:r>
              <a:rPr lang="en-US" altLang="zh-TW" sz="3200" dirty="0">
                <a:ea typeface="標楷體" panose="03000509000000000000" pitchFamily="65" charset="-120"/>
              </a:rPr>
              <a:t>》</a:t>
            </a:r>
            <a:r>
              <a:rPr lang="zh-TW" altLang="en-US" sz="3200" dirty="0">
                <a:ea typeface="標楷體" panose="03000509000000000000" pitchFamily="65" charset="-120"/>
              </a:rPr>
              <a:t>記載順治生有</a:t>
            </a:r>
            <a:r>
              <a:rPr lang="en-US" altLang="zh-TW" sz="3200" dirty="0">
                <a:ea typeface="標楷體" panose="03000509000000000000" pitchFamily="65" charset="-120"/>
              </a:rPr>
              <a:t>8</a:t>
            </a:r>
            <a:r>
              <a:rPr lang="zh-TW" altLang="en-US" sz="3200" dirty="0">
                <a:ea typeface="標楷體" panose="03000509000000000000" pitchFamily="65" charset="-120"/>
              </a:rPr>
              <a:t>個阿哥，其中</a:t>
            </a:r>
            <a:r>
              <a:rPr lang="en-US" altLang="zh-TW" sz="3200" dirty="0">
                <a:ea typeface="標楷體" panose="03000509000000000000" pitchFamily="65" charset="-120"/>
              </a:rPr>
              <a:t>4</a:t>
            </a:r>
            <a:r>
              <a:rPr lang="zh-TW" altLang="en-US" sz="3200" dirty="0">
                <a:ea typeface="標楷體" panose="03000509000000000000" pitchFamily="65" charset="-120"/>
              </a:rPr>
              <a:t>個早亡，</a:t>
            </a:r>
            <a:r>
              <a:rPr lang="en-US" altLang="zh-TW" sz="3200" dirty="0">
                <a:ea typeface="標楷體" panose="03000509000000000000" pitchFamily="65" charset="-120"/>
              </a:rPr>
              <a:t>6</a:t>
            </a:r>
            <a:r>
              <a:rPr lang="zh-TW" altLang="en-US" sz="3200" dirty="0">
                <a:ea typeface="標楷體" panose="03000509000000000000" pitchFamily="65" charset="-120"/>
              </a:rPr>
              <a:t>個格格竟只剩</a:t>
            </a:r>
            <a:r>
              <a:rPr lang="en-US" altLang="zh-TW" sz="3200" dirty="0">
                <a:ea typeface="標楷體" panose="03000509000000000000" pitchFamily="65" charset="-120"/>
              </a:rPr>
              <a:t>1</a:t>
            </a:r>
            <a:r>
              <a:rPr lang="zh-TW" altLang="en-US" sz="3200" dirty="0">
                <a:ea typeface="標楷體" panose="03000509000000000000" pitchFamily="65" charset="-120"/>
              </a:rPr>
              <a:t>個；康熙共有</a:t>
            </a:r>
            <a:r>
              <a:rPr lang="en-US" altLang="zh-TW" sz="3200" dirty="0">
                <a:ea typeface="標楷體" panose="03000509000000000000" pitchFamily="65" charset="-120"/>
              </a:rPr>
              <a:t>35</a:t>
            </a:r>
            <a:r>
              <a:rPr lang="zh-TW" altLang="en-US" sz="3200" dirty="0">
                <a:ea typeface="標楷體" panose="03000509000000000000" pitchFamily="65" charset="-120"/>
              </a:rPr>
              <a:t>個皇子，其中</a:t>
            </a:r>
            <a:r>
              <a:rPr lang="en-US" altLang="zh-TW" sz="3200" dirty="0">
                <a:ea typeface="標楷體" panose="03000509000000000000" pitchFamily="65" charset="-120"/>
              </a:rPr>
              <a:t>15</a:t>
            </a:r>
            <a:r>
              <a:rPr lang="zh-TW" altLang="en-US" sz="3200" dirty="0">
                <a:ea typeface="標楷體" panose="03000509000000000000" pitchFamily="65" charset="-120"/>
              </a:rPr>
              <a:t>個早亡，</a:t>
            </a:r>
            <a:r>
              <a:rPr lang="en-US" altLang="zh-TW" sz="3200" dirty="0">
                <a:ea typeface="標楷體" panose="03000509000000000000" pitchFamily="65" charset="-120"/>
              </a:rPr>
              <a:t>25</a:t>
            </a:r>
            <a:r>
              <a:rPr lang="zh-TW" altLang="en-US" sz="3200" dirty="0">
                <a:ea typeface="標楷體" panose="03000509000000000000" pitchFamily="65" charset="-120"/>
              </a:rPr>
              <a:t>個公主則死了</a:t>
            </a:r>
            <a:r>
              <a:rPr lang="en-US" altLang="zh-TW" sz="3200" dirty="0">
                <a:ea typeface="標楷體" panose="03000509000000000000" pitchFamily="65" charset="-120"/>
              </a:rPr>
              <a:t>13</a:t>
            </a:r>
            <a:r>
              <a:rPr lang="zh-TW" altLang="en-US" sz="3200" dirty="0">
                <a:ea typeface="標楷體" panose="03000509000000000000" pitchFamily="65" charset="-120"/>
              </a:rPr>
              <a:t>個。當中不少是</a:t>
            </a:r>
            <a:r>
              <a:rPr lang="zh-TW" altLang="en-US" sz="3200" dirty="0">
                <a:solidFill>
                  <a:srgbClr val="FF0000"/>
                </a:solidFill>
                <a:ea typeface="標楷體" panose="03000509000000000000" pitchFamily="65" charset="-120"/>
              </a:rPr>
              <a:t>死於</a:t>
            </a:r>
            <a:r>
              <a:rPr lang="zh-TW" altLang="en-US" sz="3200" dirty="0">
                <a:solidFill>
                  <a:srgbClr val="FF0000"/>
                </a:solidFill>
                <a:latin typeface="標楷體" panose="03000509000000000000" pitchFamily="65" charset="-120"/>
                <a:ea typeface="標楷體" panose="03000509000000000000" pitchFamily="65" charset="-120"/>
              </a:rPr>
              <a:t>天花</a:t>
            </a:r>
            <a:r>
              <a:rPr lang="zh-TW" altLang="en-US" sz="3200"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0" indent="0" algn="r">
              <a:buNone/>
            </a:pPr>
            <a:r>
              <a:rPr lang="en-US" altLang="zh-TW" dirty="0">
                <a:latin typeface="+mn-ea"/>
              </a:rPr>
              <a:t>《</a:t>
            </a:r>
            <a:r>
              <a:rPr lang="zh-HK" altLang="en-US" dirty="0">
                <a:latin typeface="+mn-ea"/>
              </a:rPr>
              <a:t>山西通忘</a:t>
            </a:r>
            <a:r>
              <a:rPr lang="en-US" altLang="zh-HK" dirty="0">
                <a:latin typeface="+mn-ea"/>
              </a:rPr>
              <a:t>》</a:t>
            </a:r>
            <a:endParaRPr lang="en-US" altLang="zh-TW" dirty="0">
              <a:latin typeface="+mn-ea"/>
            </a:endParaRPr>
          </a:p>
        </p:txBody>
      </p:sp>
      <p:sp>
        <p:nvSpPr>
          <p:cNvPr id="6" name="文字方塊 5"/>
          <p:cNvSpPr txBox="1"/>
          <p:nvPr/>
        </p:nvSpPr>
        <p:spPr>
          <a:xfrm>
            <a:off x="1446156" y="4999333"/>
            <a:ext cx="4851751" cy="646331"/>
          </a:xfrm>
          <a:prstGeom prst="rect">
            <a:avLst/>
          </a:prstGeom>
          <a:solidFill>
            <a:srgbClr val="FFFF00"/>
          </a:solidFill>
        </p:spPr>
        <p:txBody>
          <a:bodyPr wrap="square" rtlCol="0">
            <a:spAutoFit/>
          </a:bodyPr>
          <a:lstStyle/>
          <a:p>
            <a:r>
              <a:rPr lang="zh-TW" altLang="en-US" dirty="0">
                <a:solidFill>
                  <a:srgbClr val="FF0000"/>
                </a:solidFill>
              </a:rPr>
              <a:t>天花的流行，已影響到滿清皇族的數量，成為清初要防治的重要疾病</a:t>
            </a:r>
            <a:r>
              <a:rPr lang="zh-HK" altLang="en-US" dirty="0">
                <a:solidFill>
                  <a:srgbClr val="FF0000"/>
                </a:solidFill>
              </a:rPr>
              <a:t>。</a:t>
            </a:r>
          </a:p>
        </p:txBody>
      </p:sp>
    </p:spTree>
    <p:extLst>
      <p:ext uri="{BB962C8B-B14F-4D97-AF65-F5344CB8AC3E}">
        <p14:creationId xmlns:p14="http://schemas.microsoft.com/office/powerpoint/2010/main" val="586971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endParaRPr lang="zh-HK" altLang="en-US" dirty="0"/>
          </a:p>
        </p:txBody>
      </p:sp>
      <p:sp>
        <p:nvSpPr>
          <p:cNvPr id="5" name="文字版面配置區 4"/>
          <p:cNvSpPr>
            <a:spLocks noGrp="1"/>
          </p:cNvSpPr>
          <p:nvPr>
            <p:ph type="body" idx="1"/>
          </p:nvPr>
        </p:nvSpPr>
        <p:spPr>
          <a:xfrm>
            <a:off x="1112838" y="1862139"/>
            <a:ext cx="5580570" cy="576262"/>
          </a:xfrm>
        </p:spPr>
        <p:txBody>
          <a:bodyPr/>
          <a:lstStyle/>
          <a:p>
            <a:r>
              <a:rPr lang="zh-HK" altLang="en-US" dirty="0"/>
              <a:t>以下圖片取自中國古書</a:t>
            </a:r>
          </a:p>
        </p:txBody>
      </p:sp>
      <p:pic>
        <p:nvPicPr>
          <p:cNvPr id="4" name="內容版面配置區 3"/>
          <p:cNvPicPr>
            <a:picLocks noGrp="1" noChangeAspect="1"/>
          </p:cNvPicPr>
          <p:nvPr>
            <p:ph sz="half" idx="2"/>
          </p:nvPr>
        </p:nvPicPr>
        <p:blipFill>
          <a:blip r:embed="rId2"/>
          <a:stretch>
            <a:fillRect/>
          </a:stretch>
        </p:blipFill>
        <p:spPr>
          <a:xfrm>
            <a:off x="2210118" y="2633106"/>
            <a:ext cx="4891886" cy="3353165"/>
          </a:xfrm>
          <a:prstGeom prst="rect">
            <a:avLst/>
          </a:prstGeom>
        </p:spPr>
      </p:pic>
    </p:spTree>
    <p:extLst>
      <p:ext uri="{BB962C8B-B14F-4D97-AF65-F5344CB8AC3E}">
        <p14:creationId xmlns:p14="http://schemas.microsoft.com/office/powerpoint/2010/main" val="1002688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endParaRPr lang="zh-HK" altLang="en-US" dirty="0"/>
          </a:p>
        </p:txBody>
      </p:sp>
      <p:sp>
        <p:nvSpPr>
          <p:cNvPr id="5" name="文字版面配置區 4"/>
          <p:cNvSpPr>
            <a:spLocks noGrp="1"/>
          </p:cNvSpPr>
          <p:nvPr>
            <p:ph type="body" idx="1"/>
          </p:nvPr>
        </p:nvSpPr>
        <p:spPr>
          <a:xfrm>
            <a:off x="1112838" y="1862139"/>
            <a:ext cx="5580570" cy="576262"/>
          </a:xfrm>
        </p:spPr>
        <p:txBody>
          <a:bodyPr/>
          <a:lstStyle/>
          <a:p>
            <a:r>
              <a:rPr lang="zh-HK" altLang="en-US" dirty="0"/>
              <a:t>以下圖片取自中國古書</a:t>
            </a:r>
          </a:p>
        </p:txBody>
      </p:sp>
      <p:pic>
        <p:nvPicPr>
          <p:cNvPr id="4" name="內容版面配置區 3"/>
          <p:cNvPicPr>
            <a:picLocks noGrp="1" noChangeAspect="1"/>
          </p:cNvPicPr>
          <p:nvPr>
            <p:ph sz="half" idx="2"/>
          </p:nvPr>
        </p:nvPicPr>
        <p:blipFill>
          <a:blip r:embed="rId2"/>
          <a:stretch>
            <a:fillRect/>
          </a:stretch>
        </p:blipFill>
        <p:spPr>
          <a:xfrm>
            <a:off x="2210118" y="2633106"/>
            <a:ext cx="4891886" cy="3353165"/>
          </a:xfrm>
          <a:prstGeom prst="rect">
            <a:avLst/>
          </a:prstGeom>
        </p:spPr>
      </p:pic>
      <p:sp>
        <p:nvSpPr>
          <p:cNvPr id="8" name="文字方塊 7"/>
          <p:cNvSpPr txBox="1"/>
          <p:nvPr/>
        </p:nvSpPr>
        <p:spPr>
          <a:xfrm>
            <a:off x="2323322" y="6131932"/>
            <a:ext cx="3107094" cy="646331"/>
          </a:xfrm>
          <a:prstGeom prst="rect">
            <a:avLst/>
          </a:prstGeom>
          <a:solidFill>
            <a:srgbClr val="FFFF00"/>
          </a:solidFill>
        </p:spPr>
        <p:txBody>
          <a:bodyPr wrap="square" rtlCol="0">
            <a:spAutoFit/>
          </a:bodyPr>
          <a:lstStyle/>
          <a:p>
            <a:r>
              <a:rPr lang="zh-TW" altLang="en-US" dirty="0">
                <a:solidFill>
                  <a:srgbClr val="FF0000"/>
                </a:solidFill>
              </a:rPr>
              <a:t>甚至古書亦描繪了</a:t>
            </a:r>
            <a:r>
              <a:rPr lang="zh-HK" altLang="en-US" dirty="0">
                <a:solidFill>
                  <a:srgbClr val="FF0000"/>
                </a:solidFill>
              </a:rPr>
              <a:t>受天花感染兒童</a:t>
            </a:r>
            <a:r>
              <a:rPr lang="zh-TW" altLang="en-US" dirty="0">
                <a:solidFill>
                  <a:srgbClr val="FF0000"/>
                </a:solidFill>
              </a:rPr>
              <a:t>的癥狀</a:t>
            </a:r>
            <a:r>
              <a:rPr lang="zh-HK" altLang="en-US" dirty="0">
                <a:solidFill>
                  <a:srgbClr val="FF0000"/>
                </a:solidFill>
              </a:rPr>
              <a:t>。</a:t>
            </a:r>
          </a:p>
        </p:txBody>
      </p:sp>
      <p:sp>
        <p:nvSpPr>
          <p:cNvPr id="6" name="橢圓 5"/>
          <p:cNvSpPr/>
          <p:nvPr/>
        </p:nvSpPr>
        <p:spPr>
          <a:xfrm>
            <a:off x="4975654" y="2273643"/>
            <a:ext cx="2767913" cy="425896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129294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1465" y="-336803"/>
            <a:ext cx="7704667" cy="1981200"/>
          </a:xfrm>
        </p:spPr>
        <p:txBody>
          <a:bodyPr>
            <a:normAutofit/>
          </a:bodyPr>
          <a:lstStyle/>
          <a:p>
            <a:r>
              <a:rPr lang="en-US" altLang="zh-TW" dirty="0"/>
              <a:t>1.</a:t>
            </a:r>
            <a:r>
              <a:rPr lang="zh-TW" altLang="en-US" dirty="0"/>
              <a:t>在歷史上，疫症曾在何時發生？</a:t>
            </a:r>
            <a:endParaRPr lang="zh-HK" altLang="en-US" dirty="0"/>
          </a:p>
        </p:txBody>
      </p:sp>
      <p:pic>
        <p:nvPicPr>
          <p:cNvPr id="4" name="內容版面配置區 3"/>
          <p:cNvPicPr>
            <a:picLocks noGrp="1" noChangeAspect="1"/>
          </p:cNvPicPr>
          <p:nvPr>
            <p:ph idx="1"/>
          </p:nvPr>
        </p:nvPicPr>
        <p:blipFill>
          <a:blip r:embed="rId2"/>
          <a:stretch>
            <a:fillRect/>
          </a:stretch>
        </p:blipFill>
        <p:spPr>
          <a:xfrm>
            <a:off x="1057635" y="1225548"/>
            <a:ext cx="4210304" cy="2368296"/>
          </a:xfrm>
          <a:prstGeom prst="rect">
            <a:avLst/>
          </a:prstGeom>
        </p:spPr>
      </p:pic>
      <p:pic>
        <p:nvPicPr>
          <p:cNvPr id="5" name="圖片 4"/>
          <p:cNvPicPr>
            <a:picLocks noChangeAspect="1"/>
          </p:cNvPicPr>
          <p:nvPr/>
        </p:nvPicPr>
        <p:blipFill>
          <a:blip r:embed="rId3"/>
          <a:stretch>
            <a:fillRect/>
          </a:stretch>
        </p:blipFill>
        <p:spPr>
          <a:xfrm>
            <a:off x="5267939" y="1225548"/>
            <a:ext cx="2857500" cy="4095750"/>
          </a:xfrm>
          <a:prstGeom prst="rect">
            <a:avLst/>
          </a:prstGeom>
        </p:spPr>
      </p:pic>
      <p:pic>
        <p:nvPicPr>
          <p:cNvPr id="6" name="圖片 5"/>
          <p:cNvPicPr>
            <a:picLocks noChangeAspect="1"/>
          </p:cNvPicPr>
          <p:nvPr/>
        </p:nvPicPr>
        <p:blipFill>
          <a:blip r:embed="rId4"/>
          <a:stretch>
            <a:fillRect/>
          </a:stretch>
        </p:blipFill>
        <p:spPr>
          <a:xfrm>
            <a:off x="3444625" y="3593844"/>
            <a:ext cx="1823314" cy="2613417"/>
          </a:xfrm>
          <a:prstGeom prst="rect">
            <a:avLst/>
          </a:prstGeom>
        </p:spPr>
      </p:pic>
      <p:sp>
        <p:nvSpPr>
          <p:cNvPr id="7" name="文字方塊 6"/>
          <p:cNvSpPr txBox="1"/>
          <p:nvPr/>
        </p:nvSpPr>
        <p:spPr>
          <a:xfrm>
            <a:off x="5267939" y="5417700"/>
            <a:ext cx="3951562" cy="369332"/>
          </a:xfrm>
          <a:prstGeom prst="rect">
            <a:avLst/>
          </a:prstGeom>
          <a:noFill/>
        </p:spPr>
        <p:txBody>
          <a:bodyPr wrap="square" rtlCol="0">
            <a:spAutoFit/>
          </a:bodyPr>
          <a:lstStyle/>
          <a:p>
            <a:r>
              <a:rPr lang="zh-TW" altLang="en-US" dirty="0"/>
              <a:t>香港同樣</a:t>
            </a:r>
            <a:r>
              <a:rPr lang="zh-HK" altLang="en-US" dirty="0"/>
              <a:t>亦曾面對過多次</a:t>
            </a:r>
            <a:r>
              <a:rPr lang="zh-TW" altLang="en-US" dirty="0"/>
              <a:t>疫病</a:t>
            </a:r>
            <a:endParaRPr lang="zh-HK" altLang="en-US" dirty="0"/>
          </a:p>
        </p:txBody>
      </p:sp>
    </p:spTree>
    <p:extLst>
      <p:ext uri="{BB962C8B-B14F-4D97-AF65-F5344CB8AC3E}">
        <p14:creationId xmlns:p14="http://schemas.microsoft.com/office/powerpoint/2010/main" val="2447057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9854" y="-120912"/>
            <a:ext cx="7704667" cy="1981200"/>
          </a:xfrm>
        </p:spPr>
        <p:txBody>
          <a:bodyPr>
            <a:normAutofit/>
          </a:bodyPr>
          <a:lstStyle/>
          <a:p>
            <a:r>
              <a:rPr lang="en-US" altLang="zh-TW" dirty="0"/>
              <a:t>1.</a:t>
            </a:r>
            <a:r>
              <a:rPr lang="zh-TW" altLang="en-US" dirty="0"/>
              <a:t>在歷史上，疫症曾在何時發生？</a:t>
            </a:r>
            <a:endParaRPr lang="zh-HK" altLang="en-US" dirty="0"/>
          </a:p>
        </p:txBody>
      </p:sp>
      <p:pic>
        <p:nvPicPr>
          <p:cNvPr id="4" name="內容版面配置區 3"/>
          <p:cNvPicPr>
            <a:picLocks noGrp="1" noChangeAspect="1"/>
          </p:cNvPicPr>
          <p:nvPr>
            <p:ph idx="1"/>
          </p:nvPr>
        </p:nvPicPr>
        <p:blipFill>
          <a:blip r:embed="rId2"/>
          <a:stretch>
            <a:fillRect/>
          </a:stretch>
        </p:blipFill>
        <p:spPr>
          <a:xfrm>
            <a:off x="1029730" y="1342995"/>
            <a:ext cx="4210304" cy="2368296"/>
          </a:xfrm>
          <a:prstGeom prst="rect">
            <a:avLst/>
          </a:prstGeom>
        </p:spPr>
      </p:pic>
      <p:pic>
        <p:nvPicPr>
          <p:cNvPr id="5" name="圖片 4"/>
          <p:cNvPicPr>
            <a:picLocks noChangeAspect="1"/>
          </p:cNvPicPr>
          <p:nvPr/>
        </p:nvPicPr>
        <p:blipFill>
          <a:blip r:embed="rId3"/>
          <a:stretch>
            <a:fillRect/>
          </a:stretch>
        </p:blipFill>
        <p:spPr>
          <a:xfrm>
            <a:off x="5240034" y="1342995"/>
            <a:ext cx="2857500" cy="4095750"/>
          </a:xfrm>
          <a:prstGeom prst="rect">
            <a:avLst/>
          </a:prstGeom>
        </p:spPr>
      </p:pic>
      <p:pic>
        <p:nvPicPr>
          <p:cNvPr id="6" name="圖片 5"/>
          <p:cNvPicPr>
            <a:picLocks noChangeAspect="1"/>
          </p:cNvPicPr>
          <p:nvPr/>
        </p:nvPicPr>
        <p:blipFill>
          <a:blip r:embed="rId4"/>
          <a:stretch>
            <a:fillRect/>
          </a:stretch>
        </p:blipFill>
        <p:spPr>
          <a:xfrm>
            <a:off x="3416720" y="3711291"/>
            <a:ext cx="1823314" cy="2613417"/>
          </a:xfrm>
          <a:prstGeom prst="rect">
            <a:avLst/>
          </a:prstGeom>
        </p:spPr>
      </p:pic>
      <p:sp>
        <p:nvSpPr>
          <p:cNvPr id="7" name="文字方塊 6"/>
          <p:cNvSpPr txBox="1"/>
          <p:nvPr/>
        </p:nvSpPr>
        <p:spPr>
          <a:xfrm>
            <a:off x="5240034" y="5535147"/>
            <a:ext cx="3309011" cy="369332"/>
          </a:xfrm>
          <a:prstGeom prst="rect">
            <a:avLst/>
          </a:prstGeom>
          <a:noFill/>
        </p:spPr>
        <p:txBody>
          <a:bodyPr wrap="square" rtlCol="0">
            <a:spAutoFit/>
          </a:bodyPr>
          <a:lstStyle/>
          <a:p>
            <a:r>
              <a:rPr lang="zh-TW" altLang="en-US" dirty="0"/>
              <a:t>香港同樣</a:t>
            </a:r>
            <a:r>
              <a:rPr lang="zh-HK" altLang="en-US" dirty="0"/>
              <a:t>亦曾面對過多次</a:t>
            </a:r>
            <a:r>
              <a:rPr lang="zh-TW" altLang="en-US" dirty="0"/>
              <a:t>疫病</a:t>
            </a:r>
            <a:endParaRPr lang="zh-HK" altLang="en-US" dirty="0"/>
          </a:p>
        </p:txBody>
      </p:sp>
      <p:sp>
        <p:nvSpPr>
          <p:cNvPr id="8" name="文字方塊 7"/>
          <p:cNvSpPr txBox="1"/>
          <p:nvPr/>
        </p:nvSpPr>
        <p:spPr>
          <a:xfrm>
            <a:off x="738156" y="3924650"/>
            <a:ext cx="2614232" cy="923330"/>
          </a:xfrm>
          <a:prstGeom prst="rect">
            <a:avLst/>
          </a:prstGeom>
          <a:solidFill>
            <a:srgbClr val="FFFF00"/>
          </a:solidFill>
        </p:spPr>
        <p:txBody>
          <a:bodyPr wrap="square" rtlCol="0">
            <a:spAutoFit/>
          </a:bodyPr>
          <a:lstStyle/>
          <a:p>
            <a:r>
              <a:rPr lang="zh-TW" altLang="en-US" dirty="0">
                <a:solidFill>
                  <a:srgbClr val="FF0000"/>
                </a:solidFill>
              </a:rPr>
              <a:t>從歷史照片及圖片文獻中，亦記錄了香港不同時期的</a:t>
            </a:r>
            <a:r>
              <a:rPr lang="zh-HK" altLang="en-US" dirty="0">
                <a:solidFill>
                  <a:srgbClr val="FF0000"/>
                </a:solidFill>
              </a:rPr>
              <a:t>疫症。</a:t>
            </a:r>
          </a:p>
        </p:txBody>
      </p:sp>
      <p:sp>
        <p:nvSpPr>
          <p:cNvPr id="9" name="橢圓 8"/>
          <p:cNvSpPr/>
          <p:nvPr/>
        </p:nvSpPr>
        <p:spPr>
          <a:xfrm>
            <a:off x="4958918" y="4668556"/>
            <a:ext cx="3138616" cy="98030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4054913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dirty="0"/>
              <a:t/>
            </a:r>
            <a:br>
              <a:rPr lang="en-US" altLang="zh-HK" dirty="0"/>
            </a:br>
            <a:r>
              <a:rPr lang="zh-HK" altLang="en-US" dirty="0" smtClean="0"/>
              <a:t>小結</a:t>
            </a:r>
            <a:r>
              <a:rPr lang="zh-TW" altLang="en-US" dirty="0" smtClean="0"/>
              <a:t> </a:t>
            </a:r>
            <a:r>
              <a:rPr lang="en-US" altLang="zh-HK" dirty="0" smtClean="0"/>
              <a:t>—</a:t>
            </a:r>
            <a:r>
              <a:rPr lang="zh-TW" altLang="en-US" dirty="0" smtClean="0"/>
              <a:t> 自古以來</a:t>
            </a:r>
            <a:r>
              <a:rPr lang="zh-TW" altLang="en-US" dirty="0"/>
              <a:t>，疫症時有爆發</a:t>
            </a:r>
            <a:r>
              <a:rPr lang="zh-CN" altLang="en-US" dirty="0"/>
              <a:t>。</a:t>
            </a:r>
            <a:r>
              <a:rPr lang="en-US" altLang="zh-HK" dirty="0"/>
              <a:t/>
            </a:r>
            <a:br>
              <a:rPr lang="en-US" altLang="zh-HK" dirty="0"/>
            </a:br>
            <a:endParaRPr lang="zh-HK" altLang="en-US" dirty="0"/>
          </a:p>
        </p:txBody>
      </p:sp>
      <p:pic>
        <p:nvPicPr>
          <p:cNvPr id="8" name="內容版面配置區 3"/>
          <p:cNvPicPr>
            <a:picLocks noGrp="1" noChangeAspect="1"/>
          </p:cNvPicPr>
          <p:nvPr>
            <p:ph sz="half" idx="1"/>
          </p:nvPr>
        </p:nvPicPr>
        <p:blipFill rotWithShape="1">
          <a:blip r:embed="rId2"/>
          <a:srcRect b="18151"/>
          <a:stretch/>
        </p:blipFill>
        <p:spPr>
          <a:xfrm>
            <a:off x="3862916" y="4430824"/>
            <a:ext cx="1943100" cy="1933437"/>
          </a:xfrm>
          <a:prstGeom prst="rect">
            <a:avLst/>
          </a:prstGeom>
        </p:spPr>
      </p:pic>
      <p:pic>
        <p:nvPicPr>
          <p:cNvPr id="14" name="內容版面配置區 13"/>
          <p:cNvPicPr>
            <a:picLocks noGrp="1" noChangeAspect="1"/>
          </p:cNvPicPr>
          <p:nvPr>
            <p:ph sz="half" idx="2"/>
          </p:nvPr>
        </p:nvPicPr>
        <p:blipFill>
          <a:blip r:embed="rId3"/>
          <a:stretch>
            <a:fillRect/>
          </a:stretch>
        </p:blipFill>
        <p:spPr>
          <a:xfrm>
            <a:off x="2926291" y="2346886"/>
            <a:ext cx="3740150" cy="1857607"/>
          </a:xfrm>
          <a:prstGeom prst="rect">
            <a:avLst/>
          </a:prstGeom>
        </p:spPr>
      </p:pic>
    </p:spTree>
    <p:extLst>
      <p:ext uri="{BB962C8B-B14F-4D97-AF65-F5344CB8AC3E}">
        <p14:creationId xmlns:p14="http://schemas.microsoft.com/office/powerpoint/2010/main" val="2010074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HK" altLang="en-US" dirty="0" smtClean="0"/>
              <a:t>小結</a:t>
            </a:r>
            <a:r>
              <a:rPr lang="zh-TW" altLang="en-US" dirty="0" smtClean="0"/>
              <a:t> </a:t>
            </a:r>
            <a:r>
              <a:rPr lang="en-US" altLang="zh-HK" dirty="0" smtClean="0"/>
              <a:t>—</a:t>
            </a:r>
            <a:r>
              <a:rPr lang="zh-TW" altLang="en-US" dirty="0" smtClean="0"/>
              <a:t> 自古以來</a:t>
            </a:r>
            <a:r>
              <a:rPr lang="zh-TW" altLang="en-US" dirty="0"/>
              <a:t>，疫症時有爆發</a:t>
            </a:r>
            <a:r>
              <a:rPr lang="zh-CN" altLang="en-US" dirty="0"/>
              <a:t>。</a:t>
            </a:r>
            <a:r>
              <a:rPr lang="en-US" altLang="zh-HK" dirty="0"/>
              <a:t/>
            </a:r>
            <a:br>
              <a:rPr lang="en-US" altLang="zh-HK" dirty="0"/>
            </a:br>
            <a:endParaRPr lang="zh-HK" altLang="en-US" dirty="0"/>
          </a:p>
        </p:txBody>
      </p:sp>
      <p:pic>
        <p:nvPicPr>
          <p:cNvPr id="8" name="內容版面配置區 3"/>
          <p:cNvPicPr>
            <a:picLocks noGrp="1" noChangeAspect="1"/>
          </p:cNvPicPr>
          <p:nvPr>
            <p:ph sz="half" idx="1"/>
          </p:nvPr>
        </p:nvPicPr>
        <p:blipFill rotWithShape="1">
          <a:blip r:embed="rId2"/>
          <a:srcRect b="16518"/>
          <a:stretch/>
        </p:blipFill>
        <p:spPr>
          <a:xfrm>
            <a:off x="3962915" y="3876833"/>
            <a:ext cx="1943100" cy="1972032"/>
          </a:xfrm>
          <a:prstGeom prst="rect">
            <a:avLst/>
          </a:prstGeom>
        </p:spPr>
      </p:pic>
      <p:pic>
        <p:nvPicPr>
          <p:cNvPr id="14" name="內容版面配置區 13"/>
          <p:cNvPicPr>
            <a:picLocks noGrp="1" noChangeAspect="1"/>
          </p:cNvPicPr>
          <p:nvPr>
            <p:ph sz="half" idx="2"/>
          </p:nvPr>
        </p:nvPicPr>
        <p:blipFill>
          <a:blip r:embed="rId3"/>
          <a:stretch>
            <a:fillRect/>
          </a:stretch>
        </p:blipFill>
        <p:spPr>
          <a:xfrm>
            <a:off x="2964391" y="2019226"/>
            <a:ext cx="3740150" cy="1857607"/>
          </a:xfrm>
          <a:prstGeom prst="rect">
            <a:avLst/>
          </a:prstGeom>
        </p:spPr>
      </p:pic>
      <p:sp>
        <p:nvSpPr>
          <p:cNvPr id="6" name="橢圓 5"/>
          <p:cNvSpPr/>
          <p:nvPr/>
        </p:nvSpPr>
        <p:spPr>
          <a:xfrm>
            <a:off x="2430162" y="1562100"/>
            <a:ext cx="2767913" cy="26557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697868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226107"/>
            <a:ext cx="7704667" cy="1752599"/>
          </a:xfrm>
        </p:spPr>
        <p:txBody>
          <a:bodyPr>
            <a:normAutofit/>
          </a:bodyPr>
          <a:lstStyle/>
          <a:p>
            <a:pPr algn="l"/>
            <a:r>
              <a:rPr lang="zh-HK" altLang="en-US" dirty="0"/>
              <a:t>延伸</a:t>
            </a:r>
            <a:r>
              <a:rPr lang="zh-HK" altLang="en-US" dirty="0" smtClean="0"/>
              <a:t>學習</a:t>
            </a:r>
            <a:r>
              <a:rPr lang="zh-TW" altLang="en-US" dirty="0" smtClean="0"/>
              <a:t> </a:t>
            </a:r>
            <a:r>
              <a:rPr lang="en-US" altLang="zh-HK" dirty="0" smtClean="0"/>
              <a:t>—</a:t>
            </a:r>
            <a:r>
              <a:rPr lang="zh-TW" altLang="en-US" dirty="0" smtClean="0"/>
              <a:t> 在</a:t>
            </a:r>
            <a:r>
              <a:rPr lang="zh-TW" altLang="en-US" dirty="0"/>
              <a:t>歷史上，疫症曾在何時發生？</a:t>
            </a:r>
            <a:endParaRPr lang="zh-HK" altLang="en-US" dirty="0"/>
          </a:p>
        </p:txBody>
      </p:sp>
      <p:pic>
        <p:nvPicPr>
          <p:cNvPr id="5" name="內容版面配置區 4"/>
          <p:cNvPicPr>
            <a:picLocks noGrp="1" noChangeAspect="1"/>
          </p:cNvPicPr>
          <p:nvPr>
            <p:ph sz="half" idx="1"/>
          </p:nvPr>
        </p:nvPicPr>
        <p:blipFill>
          <a:blip r:embed="rId2"/>
          <a:stretch>
            <a:fillRect/>
          </a:stretch>
        </p:blipFill>
        <p:spPr>
          <a:xfrm>
            <a:off x="1473415" y="2177208"/>
            <a:ext cx="2857500" cy="2876550"/>
          </a:xfrm>
          <a:prstGeom prst="rect">
            <a:avLst/>
          </a:prstGeom>
        </p:spPr>
      </p:pic>
      <p:sp>
        <p:nvSpPr>
          <p:cNvPr id="4" name="內容版面配置區 3"/>
          <p:cNvSpPr>
            <a:spLocks noGrp="1"/>
          </p:cNvSpPr>
          <p:nvPr>
            <p:ph sz="half" idx="2"/>
          </p:nvPr>
        </p:nvSpPr>
        <p:spPr>
          <a:xfrm>
            <a:off x="4946904" y="1942071"/>
            <a:ext cx="3739896" cy="3346824"/>
          </a:xfrm>
        </p:spPr>
        <p:txBody>
          <a:bodyPr/>
          <a:lstStyle/>
          <a:p>
            <a:r>
              <a:rPr lang="en-US" altLang="zh-HK" dirty="0"/>
              <a:t>‘…after seeing at first hand the rash on this remarkable mummy, I am almost as convinced that he [Ramses V (Reign 1149-1145 BC)] did indeed have smallpox as if I had actually seen a 3000-year-old poxvirus.’</a:t>
            </a:r>
          </a:p>
          <a:p>
            <a:pPr marL="0" indent="0" algn="r">
              <a:buNone/>
            </a:pPr>
            <a:r>
              <a:rPr lang="en-US" altLang="zh-HK" sz="1400" dirty="0"/>
              <a:t>Dr. Donald R. Hopkins</a:t>
            </a:r>
          </a:p>
          <a:p>
            <a:pPr marL="0" indent="0" algn="r">
              <a:buNone/>
            </a:pPr>
            <a:r>
              <a:rPr lang="en-US" altLang="zh-HK" sz="1400" dirty="0"/>
              <a:t>Vice President (Health) of the Carter Center in Atlanta, Georgia.</a:t>
            </a:r>
            <a:endParaRPr lang="zh-HK" altLang="en-US" sz="1400" dirty="0"/>
          </a:p>
        </p:txBody>
      </p:sp>
      <p:pic>
        <p:nvPicPr>
          <p:cNvPr id="6" name="內容版面配置區 4"/>
          <p:cNvPicPr>
            <a:picLocks noChangeAspect="1"/>
          </p:cNvPicPr>
          <p:nvPr/>
        </p:nvPicPr>
        <p:blipFill>
          <a:blip r:embed="rId3"/>
          <a:stretch>
            <a:fillRect/>
          </a:stretch>
        </p:blipFill>
        <p:spPr>
          <a:xfrm>
            <a:off x="5193294" y="4841606"/>
            <a:ext cx="1944793" cy="1938696"/>
          </a:xfrm>
          <a:prstGeom prst="rect">
            <a:avLst/>
          </a:prstGeom>
        </p:spPr>
      </p:pic>
      <p:sp>
        <p:nvSpPr>
          <p:cNvPr id="7" name="雲朵形圖說文字 6"/>
          <p:cNvSpPr/>
          <p:nvPr/>
        </p:nvSpPr>
        <p:spPr>
          <a:xfrm>
            <a:off x="2706126" y="4759604"/>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疫症可以完全消滅嗎？</a:t>
            </a:r>
          </a:p>
        </p:txBody>
      </p:sp>
    </p:spTree>
    <p:extLst>
      <p:ext uri="{BB962C8B-B14F-4D97-AF65-F5344CB8AC3E}">
        <p14:creationId xmlns:p14="http://schemas.microsoft.com/office/powerpoint/2010/main" val="1819284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a:t>
            </a:r>
            <a:r>
              <a:rPr lang="zh-TW" altLang="en-US" dirty="0"/>
              <a:t>在歷史上，疫症曾在何時發生？</a:t>
            </a:r>
            <a:br>
              <a:rPr lang="zh-TW" altLang="en-US" dirty="0"/>
            </a:br>
            <a:r>
              <a:rPr lang="en-US" altLang="zh-HK" dirty="0"/>
              <a:t/>
            </a:r>
            <a:br>
              <a:rPr lang="en-US" altLang="zh-HK" dirty="0"/>
            </a:br>
            <a:endParaRPr lang="en-US" altLang="zh-HK" dirty="0"/>
          </a:p>
        </p:txBody>
      </p:sp>
      <p:sp>
        <p:nvSpPr>
          <p:cNvPr id="4" name="內容版面配置區 3"/>
          <p:cNvSpPr>
            <a:spLocks noGrp="1"/>
          </p:cNvSpPr>
          <p:nvPr>
            <p:ph sz="half" idx="1"/>
          </p:nvPr>
        </p:nvSpPr>
        <p:spPr>
          <a:xfrm>
            <a:off x="982133" y="1050927"/>
            <a:ext cx="4219041" cy="3368674"/>
          </a:xfrm>
        </p:spPr>
        <p:txBody>
          <a:bodyPr>
            <a:normAutofit/>
          </a:bodyPr>
          <a:lstStyle/>
          <a:p>
            <a:r>
              <a:rPr lang="zh-HK" altLang="en-US" sz="3200" dirty="0"/>
              <a:t>你知道歷史上第一次</a:t>
            </a:r>
            <a:r>
              <a:rPr lang="zh-TW" altLang="en-US" sz="3200" dirty="0"/>
              <a:t>有紀錄的</a:t>
            </a:r>
            <a:r>
              <a:rPr lang="zh-HK" altLang="en-US" sz="3200" dirty="0"/>
              <a:t>疫症出現於</a:t>
            </a:r>
            <a:r>
              <a:rPr lang="zh-TW" altLang="en-US" sz="3200" dirty="0"/>
              <a:t>哪</a:t>
            </a:r>
            <a:r>
              <a:rPr lang="zh-HK" altLang="en-US" sz="3200" dirty="0"/>
              <a:t>個時代？</a:t>
            </a:r>
          </a:p>
        </p:txBody>
      </p:sp>
      <p:sp>
        <p:nvSpPr>
          <p:cNvPr id="5" name="內容版面配置區 4"/>
          <p:cNvSpPr>
            <a:spLocks noGrp="1"/>
          </p:cNvSpPr>
          <p:nvPr>
            <p:ph sz="half" idx="2"/>
          </p:nvPr>
        </p:nvSpPr>
        <p:spPr>
          <a:xfrm>
            <a:off x="5609634" y="1562100"/>
            <a:ext cx="3739896" cy="3346824"/>
          </a:xfrm>
        </p:spPr>
        <p:txBody>
          <a:bodyPr/>
          <a:lstStyle/>
          <a:p>
            <a:pPr marL="342900" indent="-342900">
              <a:lnSpc>
                <a:spcPct val="250000"/>
              </a:lnSpc>
              <a:buFont typeface="+mj-lt"/>
              <a:buAutoNum type="alphaUcPeriod"/>
            </a:pPr>
            <a:r>
              <a:rPr lang="zh-HK" altLang="en-US" dirty="0"/>
              <a:t>公元前</a:t>
            </a:r>
            <a:r>
              <a:rPr lang="en-US" altLang="zh-HK" dirty="0"/>
              <a:t>7</a:t>
            </a:r>
            <a:r>
              <a:rPr lang="zh-HK" altLang="en-US" dirty="0"/>
              <a:t>世紀</a:t>
            </a:r>
            <a:endParaRPr lang="en-US" altLang="zh-HK" dirty="0"/>
          </a:p>
          <a:p>
            <a:pPr marL="342900" indent="-342900">
              <a:lnSpc>
                <a:spcPct val="250000"/>
              </a:lnSpc>
              <a:buFont typeface="+mj-lt"/>
              <a:buAutoNum type="alphaUcPeriod"/>
            </a:pPr>
            <a:r>
              <a:rPr lang="zh-HK" altLang="en-US" dirty="0"/>
              <a:t>公元前</a:t>
            </a:r>
            <a:r>
              <a:rPr lang="en-US" altLang="zh-HK" dirty="0"/>
              <a:t>5</a:t>
            </a:r>
            <a:r>
              <a:rPr lang="zh-HK" altLang="en-US" dirty="0"/>
              <a:t>世紀</a:t>
            </a:r>
            <a:endParaRPr lang="en-US" altLang="zh-HK" dirty="0"/>
          </a:p>
          <a:p>
            <a:pPr marL="342900" indent="-342900">
              <a:lnSpc>
                <a:spcPct val="250000"/>
              </a:lnSpc>
              <a:buFont typeface="+mj-lt"/>
              <a:buAutoNum type="alphaUcPeriod"/>
            </a:pPr>
            <a:r>
              <a:rPr lang="zh-HK" altLang="en-US" dirty="0"/>
              <a:t>公元</a:t>
            </a:r>
            <a:r>
              <a:rPr lang="en-US" altLang="zh-HK" dirty="0"/>
              <a:t>3</a:t>
            </a:r>
            <a:r>
              <a:rPr lang="zh-HK" altLang="en-US" dirty="0"/>
              <a:t>世紀</a:t>
            </a:r>
            <a:endParaRPr lang="en-US" altLang="zh-HK" dirty="0"/>
          </a:p>
          <a:p>
            <a:pPr marL="342900" indent="-342900">
              <a:lnSpc>
                <a:spcPct val="250000"/>
              </a:lnSpc>
              <a:buFont typeface="+mj-lt"/>
              <a:buAutoNum type="alphaUcPeriod"/>
            </a:pPr>
            <a:r>
              <a:rPr lang="zh-HK" altLang="en-US" dirty="0"/>
              <a:t>公元</a:t>
            </a:r>
            <a:r>
              <a:rPr lang="en-US" altLang="zh-HK" dirty="0"/>
              <a:t>10</a:t>
            </a:r>
            <a:r>
              <a:rPr lang="zh-HK" altLang="en-US" dirty="0"/>
              <a:t>世紀</a:t>
            </a:r>
          </a:p>
        </p:txBody>
      </p:sp>
    </p:spTree>
    <p:extLst>
      <p:ext uri="{BB962C8B-B14F-4D97-AF65-F5344CB8AC3E}">
        <p14:creationId xmlns:p14="http://schemas.microsoft.com/office/powerpoint/2010/main" val="2751810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570" y="590370"/>
            <a:ext cx="7704667" cy="1752599"/>
          </a:xfrm>
        </p:spPr>
        <p:txBody>
          <a:bodyPr>
            <a:normAutofit fontScale="90000"/>
          </a:bodyPr>
          <a:lstStyle/>
          <a:p>
            <a:pPr algn="l"/>
            <a:r>
              <a:rPr lang="zh-HK" altLang="en-US" dirty="0"/>
              <a:t>延伸學習</a:t>
            </a:r>
            <a:r>
              <a:rPr lang="zh-TW" altLang="en-US" dirty="0"/>
              <a:t> </a:t>
            </a:r>
            <a:r>
              <a:rPr lang="en-US" altLang="zh-HK" dirty="0"/>
              <a:t>—</a:t>
            </a:r>
            <a:r>
              <a:rPr lang="zh-TW" altLang="en-US" dirty="0"/>
              <a:t> 在歷史上，疫症曾在何時發生？</a:t>
            </a:r>
            <a:br>
              <a:rPr lang="zh-TW" altLang="en-US" dirty="0"/>
            </a:br>
            <a:endParaRPr lang="zh-HK" altLang="en-US" dirty="0"/>
          </a:p>
        </p:txBody>
      </p:sp>
      <p:pic>
        <p:nvPicPr>
          <p:cNvPr id="5" name="內容版面配置區 4"/>
          <p:cNvPicPr>
            <a:picLocks noGrp="1" noChangeAspect="1"/>
          </p:cNvPicPr>
          <p:nvPr>
            <p:ph sz="half" idx="1"/>
          </p:nvPr>
        </p:nvPicPr>
        <p:blipFill>
          <a:blip r:embed="rId2"/>
          <a:stretch>
            <a:fillRect/>
          </a:stretch>
        </p:blipFill>
        <p:spPr>
          <a:xfrm>
            <a:off x="1473415" y="2177208"/>
            <a:ext cx="2857500" cy="2876550"/>
          </a:xfrm>
          <a:prstGeom prst="rect">
            <a:avLst/>
          </a:prstGeom>
        </p:spPr>
      </p:pic>
      <p:sp>
        <p:nvSpPr>
          <p:cNvPr id="4" name="內容版面配置區 3"/>
          <p:cNvSpPr>
            <a:spLocks noGrp="1"/>
          </p:cNvSpPr>
          <p:nvPr>
            <p:ph sz="half" idx="2"/>
          </p:nvPr>
        </p:nvSpPr>
        <p:spPr>
          <a:xfrm>
            <a:off x="4946904" y="1942071"/>
            <a:ext cx="3739896" cy="3346824"/>
          </a:xfrm>
        </p:spPr>
        <p:txBody>
          <a:bodyPr/>
          <a:lstStyle/>
          <a:p>
            <a:r>
              <a:rPr lang="en-US" altLang="zh-HK" dirty="0"/>
              <a:t>‘…after seeing at first hand the rash on this remarkable mummy, I am almost as convinced that he </a:t>
            </a:r>
            <a:r>
              <a:rPr lang="en-US" altLang="zh-HK" dirty="0">
                <a:ln w="0"/>
                <a:solidFill>
                  <a:schemeClr val="accent1"/>
                </a:solidFill>
                <a:effectLst>
                  <a:outerShdw blurRad="38100" dist="25400" dir="5400000" algn="ctr" rotWithShape="0">
                    <a:srgbClr val="6E747A">
                      <a:alpha val="43000"/>
                    </a:srgbClr>
                  </a:outerShdw>
                </a:effectLst>
              </a:rPr>
              <a:t>[Ramses V (Reign 1149-1145 BC)] did indeed have smallpox </a:t>
            </a:r>
            <a:r>
              <a:rPr lang="en-US" altLang="zh-HK" dirty="0"/>
              <a:t>as if I had actually seen a 3000-year-old poxvirus.’</a:t>
            </a:r>
          </a:p>
          <a:p>
            <a:pPr marL="0" indent="0" algn="r">
              <a:buNone/>
            </a:pPr>
            <a:r>
              <a:rPr lang="en-US" altLang="zh-HK" sz="1400" dirty="0"/>
              <a:t>Dr. Donald R. Hopkins</a:t>
            </a:r>
          </a:p>
          <a:p>
            <a:pPr marL="0" indent="0" algn="r">
              <a:buNone/>
            </a:pPr>
            <a:r>
              <a:rPr lang="en-US" altLang="zh-HK" sz="1400" dirty="0"/>
              <a:t>Vice President (Health) of the Carter Center in Atlanta, Georgia.</a:t>
            </a:r>
            <a:endParaRPr lang="zh-HK" altLang="en-US" sz="1400" dirty="0"/>
          </a:p>
        </p:txBody>
      </p:sp>
      <p:pic>
        <p:nvPicPr>
          <p:cNvPr id="6" name="內容版面配置區 4"/>
          <p:cNvPicPr>
            <a:picLocks noChangeAspect="1"/>
          </p:cNvPicPr>
          <p:nvPr/>
        </p:nvPicPr>
        <p:blipFill>
          <a:blip r:embed="rId3"/>
          <a:stretch>
            <a:fillRect/>
          </a:stretch>
        </p:blipFill>
        <p:spPr>
          <a:xfrm>
            <a:off x="4946904" y="4759604"/>
            <a:ext cx="1944793" cy="1938696"/>
          </a:xfrm>
          <a:prstGeom prst="rect">
            <a:avLst/>
          </a:prstGeom>
        </p:spPr>
      </p:pic>
      <p:sp>
        <p:nvSpPr>
          <p:cNvPr id="7" name="雲朵形圖說文字 6"/>
          <p:cNvSpPr/>
          <p:nvPr/>
        </p:nvSpPr>
        <p:spPr>
          <a:xfrm>
            <a:off x="2706126" y="4759604"/>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疫症可以完全消滅嗎？</a:t>
            </a:r>
          </a:p>
        </p:txBody>
      </p:sp>
      <p:sp>
        <p:nvSpPr>
          <p:cNvPr id="8" name="文字方塊 7"/>
          <p:cNvSpPr txBox="1"/>
          <p:nvPr/>
        </p:nvSpPr>
        <p:spPr>
          <a:xfrm>
            <a:off x="171850" y="5764296"/>
            <a:ext cx="4520976" cy="830997"/>
          </a:xfrm>
          <a:prstGeom prst="rect">
            <a:avLst/>
          </a:prstGeom>
          <a:solidFill>
            <a:srgbClr val="FFFF00"/>
          </a:solidFill>
        </p:spPr>
        <p:txBody>
          <a:bodyPr wrap="square" rtlCol="0">
            <a:spAutoFit/>
          </a:bodyPr>
          <a:lstStyle/>
          <a:p>
            <a:r>
              <a:rPr lang="zh-HK" altLang="en-US" sz="2400" b="1" dirty="0">
                <a:solidFill>
                  <a:srgbClr val="FF0000"/>
                </a:solidFill>
                <a:effectLst>
                  <a:outerShdw blurRad="38100" dist="38100" dir="2700000" algn="tl">
                    <a:srgbClr val="000000">
                      <a:alpha val="43137"/>
                    </a:srgbClr>
                  </a:outerShdw>
                </a:effectLst>
              </a:rPr>
              <a:t>疫症是可以消滅的，但要</a:t>
            </a:r>
            <a:r>
              <a:rPr lang="zh-TW" altLang="en-US" sz="2400" b="1" dirty="0">
                <a:solidFill>
                  <a:srgbClr val="FF0000"/>
                </a:solidFill>
                <a:effectLst>
                  <a:outerShdw blurRad="38100" dist="38100" dir="2700000" algn="tl">
                    <a:srgbClr val="000000">
                      <a:alpha val="43137"/>
                    </a:srgbClr>
                  </a:outerShdw>
                </a:effectLst>
              </a:rPr>
              <a:t>付上</a:t>
            </a:r>
            <a:r>
              <a:rPr lang="zh-HK" altLang="en-US" sz="2400" b="1" dirty="0">
                <a:solidFill>
                  <a:srgbClr val="FF0000"/>
                </a:solidFill>
                <a:effectLst>
                  <a:outerShdw blurRad="38100" dist="38100" dir="2700000" algn="tl">
                    <a:srgbClr val="000000">
                      <a:alpha val="43137"/>
                    </a:srgbClr>
                  </a:outerShdw>
                </a:effectLst>
              </a:rPr>
              <a:t>非常長的時間，以及不懈的堅持。</a:t>
            </a:r>
          </a:p>
        </p:txBody>
      </p:sp>
      <p:sp>
        <p:nvSpPr>
          <p:cNvPr id="9" name="橢圓 8"/>
          <p:cNvSpPr/>
          <p:nvPr/>
        </p:nvSpPr>
        <p:spPr>
          <a:xfrm>
            <a:off x="2119570" y="3927565"/>
            <a:ext cx="1565189" cy="6072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0" name="直線單箭頭接點 9"/>
          <p:cNvCxnSpPr/>
          <p:nvPr/>
        </p:nvCxnSpPr>
        <p:spPr>
          <a:xfrm flipV="1">
            <a:off x="3562480" y="3499015"/>
            <a:ext cx="2183027" cy="55005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368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dirty="0"/>
              <a:t/>
            </a:r>
            <a:br>
              <a:rPr lang="en-US" altLang="zh-HK" dirty="0"/>
            </a:br>
            <a:r>
              <a:rPr lang="en-US" altLang="zh-HK" dirty="0"/>
              <a:t>2. </a:t>
            </a:r>
            <a:r>
              <a:rPr lang="zh-TW" altLang="en-US" dirty="0"/>
              <a:t>縱觀歷史，有何因素導致疫症出現</a:t>
            </a:r>
            <a:r>
              <a:rPr lang="zh-HK" altLang="en-US" dirty="0"/>
              <a:t>？</a:t>
            </a:r>
            <a:r>
              <a:rPr lang="en-US" altLang="zh-HK" dirty="0"/>
              <a:t/>
            </a:r>
            <a:br>
              <a:rPr lang="en-US" altLang="zh-HK" dirty="0"/>
            </a:br>
            <a:endParaRPr lang="zh-HK" altLang="en-US" dirty="0"/>
          </a:p>
        </p:txBody>
      </p:sp>
      <p:sp>
        <p:nvSpPr>
          <p:cNvPr id="3" name="內容版面配置區 2"/>
          <p:cNvSpPr>
            <a:spLocks noGrp="1"/>
          </p:cNvSpPr>
          <p:nvPr>
            <p:ph sz="half" idx="1"/>
          </p:nvPr>
        </p:nvSpPr>
        <p:spPr>
          <a:xfrm>
            <a:off x="1236420" y="1842401"/>
            <a:ext cx="4863042" cy="3368674"/>
          </a:xfrm>
        </p:spPr>
        <p:txBody>
          <a:bodyPr>
            <a:normAutofit/>
          </a:bodyPr>
          <a:lstStyle/>
          <a:p>
            <a:r>
              <a:rPr lang="zh-HK" altLang="en-US" sz="3200" dirty="0"/>
              <a:t>你認為有甚麼因素導致疫症出現？</a:t>
            </a:r>
          </a:p>
        </p:txBody>
      </p:sp>
      <p:pic>
        <p:nvPicPr>
          <p:cNvPr id="5" name="內容版面配置區 3"/>
          <p:cNvPicPr>
            <a:picLocks noGrp="1" noChangeAspect="1"/>
          </p:cNvPicPr>
          <p:nvPr>
            <p:ph sz="half" idx="2"/>
          </p:nvPr>
        </p:nvPicPr>
        <p:blipFill rotWithShape="1">
          <a:blip r:embed="rId2"/>
          <a:srcRect b="18151"/>
          <a:stretch/>
        </p:blipFill>
        <p:spPr>
          <a:xfrm>
            <a:off x="5845175" y="3373506"/>
            <a:ext cx="1943100" cy="1933437"/>
          </a:xfrm>
          <a:prstGeom prst="rect">
            <a:avLst/>
          </a:prstGeom>
        </p:spPr>
      </p:pic>
    </p:spTree>
    <p:extLst>
      <p:ext uri="{BB962C8B-B14F-4D97-AF65-F5344CB8AC3E}">
        <p14:creationId xmlns:p14="http://schemas.microsoft.com/office/powerpoint/2010/main" val="211029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3784" y="-53688"/>
            <a:ext cx="8320216"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8" name="文字版面配置區 7"/>
          <p:cNvSpPr>
            <a:spLocks noGrp="1"/>
          </p:cNvSpPr>
          <p:nvPr>
            <p:ph type="body" idx="1"/>
          </p:nvPr>
        </p:nvSpPr>
        <p:spPr>
          <a:xfrm>
            <a:off x="1255751" y="2150270"/>
            <a:ext cx="3456291" cy="576262"/>
          </a:xfrm>
        </p:spPr>
        <p:txBody>
          <a:bodyPr>
            <a:normAutofit fontScale="85000" lnSpcReduction="10000"/>
          </a:bodyPr>
          <a:lstStyle/>
          <a:p>
            <a:r>
              <a:rPr lang="zh-HK" altLang="en-US" dirty="0"/>
              <a:t>下文與古希臘疫症有關。</a:t>
            </a:r>
          </a:p>
        </p:txBody>
      </p:sp>
      <p:sp>
        <p:nvSpPr>
          <p:cNvPr id="3" name="內容版面配置區 2"/>
          <p:cNvSpPr>
            <a:spLocks noGrp="1"/>
          </p:cNvSpPr>
          <p:nvPr>
            <p:ph sz="half" idx="2"/>
          </p:nvPr>
        </p:nvSpPr>
        <p:spPr>
          <a:xfrm>
            <a:off x="1013681" y="2798839"/>
            <a:ext cx="3936271" cy="2665259"/>
          </a:xfrm>
        </p:spPr>
        <p:txBody>
          <a:bodyPr>
            <a:normAutofit/>
          </a:bodyPr>
          <a:lstStyle/>
          <a:p>
            <a:pPr algn="just"/>
            <a:r>
              <a:rPr lang="en-US" altLang="zh-HK" dirty="0"/>
              <a:t>‘For the plague broke out as soon as the Peloponnesians invaded Attica, committed its worst ravages at Athens, and next to Athens, at the most populous of the other towns. Such was the history of the plague.’</a:t>
            </a:r>
          </a:p>
          <a:p>
            <a:pPr marL="0" indent="0" algn="r">
              <a:buNone/>
            </a:pPr>
            <a:r>
              <a:rPr lang="en-US" altLang="zh-HK" sz="1400" i="1" dirty="0"/>
              <a:t>The history of the Peloponnesian war</a:t>
            </a:r>
          </a:p>
          <a:p>
            <a:pPr marL="457200" lvl="1" indent="0">
              <a:buNone/>
            </a:pPr>
            <a:endParaRPr lang="zh-HK" altLang="en-US" dirty="0"/>
          </a:p>
        </p:txBody>
      </p:sp>
      <p:pic>
        <p:nvPicPr>
          <p:cNvPr id="5" name="內容版面配置區 4"/>
          <p:cNvPicPr>
            <a:picLocks noGrp="1" noChangeAspect="1"/>
          </p:cNvPicPr>
          <p:nvPr>
            <p:ph sz="quarter" idx="4"/>
          </p:nvPr>
        </p:nvPicPr>
        <p:blipFill>
          <a:blip r:embed="rId2"/>
          <a:stretch>
            <a:fillRect/>
          </a:stretch>
        </p:blipFill>
        <p:spPr>
          <a:xfrm>
            <a:off x="5821310" y="3698696"/>
            <a:ext cx="1944793" cy="1938696"/>
          </a:xfrm>
          <a:prstGeom prst="rect">
            <a:avLst/>
          </a:prstGeom>
        </p:spPr>
      </p:pic>
      <p:sp>
        <p:nvSpPr>
          <p:cNvPr id="7" name="雲朵形圖說文字 6"/>
          <p:cNvSpPr/>
          <p:nvPr/>
        </p:nvSpPr>
        <p:spPr>
          <a:xfrm>
            <a:off x="4949952" y="2667000"/>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讓我歸納出疫症出現的原因！</a:t>
            </a:r>
          </a:p>
        </p:txBody>
      </p:sp>
    </p:spTree>
    <p:extLst>
      <p:ext uri="{BB962C8B-B14F-4D97-AF65-F5344CB8AC3E}">
        <p14:creationId xmlns:p14="http://schemas.microsoft.com/office/powerpoint/2010/main" val="8531550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7925" y="-173988"/>
            <a:ext cx="8246076" cy="1981200"/>
          </a:xfrm>
        </p:spPr>
        <p:txBody>
          <a:bodyPr>
            <a:normAutofit/>
          </a:bodyPr>
          <a:lstStyle/>
          <a:p>
            <a:r>
              <a:rPr lang="en-US" altLang="zh-TW" sz="3600" dirty="0"/>
              <a:t>2. </a:t>
            </a:r>
            <a:r>
              <a:rPr lang="zh-TW" altLang="en-US" sz="3600" dirty="0"/>
              <a:t>縱觀歷史，有何因素導致疫症出現？</a:t>
            </a:r>
            <a:endParaRPr lang="zh-HK" altLang="en-US" sz="3600" dirty="0"/>
          </a:p>
        </p:txBody>
      </p:sp>
      <p:sp>
        <p:nvSpPr>
          <p:cNvPr id="8" name="文字版面配置區 7"/>
          <p:cNvSpPr>
            <a:spLocks noGrp="1"/>
          </p:cNvSpPr>
          <p:nvPr>
            <p:ph type="body" idx="1"/>
          </p:nvPr>
        </p:nvSpPr>
        <p:spPr>
          <a:xfrm>
            <a:off x="1255751" y="2022514"/>
            <a:ext cx="3456291" cy="576262"/>
          </a:xfrm>
        </p:spPr>
        <p:txBody>
          <a:bodyPr>
            <a:normAutofit fontScale="85000" lnSpcReduction="10000"/>
          </a:bodyPr>
          <a:lstStyle/>
          <a:p>
            <a:r>
              <a:rPr lang="zh-HK" altLang="en-US" dirty="0"/>
              <a:t>下文與古希臘疫症有關。</a:t>
            </a:r>
          </a:p>
        </p:txBody>
      </p:sp>
      <p:sp>
        <p:nvSpPr>
          <p:cNvPr id="3" name="內容版面配置區 2"/>
          <p:cNvSpPr>
            <a:spLocks noGrp="1"/>
          </p:cNvSpPr>
          <p:nvPr>
            <p:ph sz="half" idx="2"/>
          </p:nvPr>
        </p:nvSpPr>
        <p:spPr>
          <a:xfrm>
            <a:off x="982133" y="2717951"/>
            <a:ext cx="3936271" cy="2665259"/>
          </a:xfrm>
        </p:spPr>
        <p:txBody>
          <a:bodyPr>
            <a:normAutofit/>
          </a:bodyPr>
          <a:lstStyle/>
          <a:p>
            <a:pPr algn="just"/>
            <a:r>
              <a:rPr lang="en-US" altLang="zh-HK" dirty="0"/>
              <a:t>‘For the plague </a:t>
            </a:r>
            <a:r>
              <a:rPr lang="en-US" altLang="zh-HK" dirty="0">
                <a:ln w="0"/>
                <a:solidFill>
                  <a:srgbClr val="FF0000"/>
                </a:solidFill>
                <a:effectLst>
                  <a:outerShdw blurRad="38100" dist="25400" dir="5400000" algn="ctr" rotWithShape="0">
                    <a:srgbClr val="6E747A">
                      <a:alpha val="43000"/>
                    </a:srgbClr>
                  </a:outerShdw>
                </a:effectLst>
              </a:rPr>
              <a:t>broke out as soon as the Peloponnesians invaded Attica</a:t>
            </a:r>
            <a:r>
              <a:rPr lang="en-US" altLang="zh-HK" dirty="0"/>
              <a:t>, committed its worst ravages at Athens, and next to Athens, at the most populous of the other towns. Such was the history of the plague.’</a:t>
            </a:r>
          </a:p>
          <a:p>
            <a:pPr marL="0" indent="0" algn="r">
              <a:buNone/>
            </a:pPr>
            <a:r>
              <a:rPr lang="en-US" altLang="zh-HK" sz="1400" i="1" dirty="0"/>
              <a:t>The history of the Peloponnesian war</a:t>
            </a:r>
          </a:p>
          <a:p>
            <a:pPr marL="457200" lvl="1" indent="0">
              <a:buNone/>
            </a:pPr>
            <a:endParaRPr lang="zh-HK" altLang="en-US" dirty="0"/>
          </a:p>
        </p:txBody>
      </p:sp>
      <p:pic>
        <p:nvPicPr>
          <p:cNvPr id="5" name="內容版面配置區 4"/>
          <p:cNvPicPr>
            <a:picLocks noGrp="1" noChangeAspect="1"/>
          </p:cNvPicPr>
          <p:nvPr>
            <p:ph sz="quarter" idx="4"/>
          </p:nvPr>
        </p:nvPicPr>
        <p:blipFill>
          <a:blip r:embed="rId2"/>
          <a:stretch>
            <a:fillRect/>
          </a:stretch>
        </p:blipFill>
        <p:spPr>
          <a:xfrm>
            <a:off x="6464723" y="3682654"/>
            <a:ext cx="1944793" cy="1938696"/>
          </a:xfrm>
          <a:prstGeom prst="rect">
            <a:avLst/>
          </a:prstGeom>
        </p:spPr>
      </p:pic>
      <p:sp>
        <p:nvSpPr>
          <p:cNvPr id="7" name="雲朵形圖說文字 6"/>
          <p:cNvSpPr/>
          <p:nvPr/>
        </p:nvSpPr>
        <p:spPr>
          <a:xfrm>
            <a:off x="5094331" y="2073442"/>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讓我歸納出疫症出現的原因！</a:t>
            </a:r>
          </a:p>
        </p:txBody>
      </p:sp>
      <p:sp>
        <p:nvSpPr>
          <p:cNvPr id="9" name="文字方塊 8"/>
          <p:cNvSpPr txBox="1"/>
          <p:nvPr/>
        </p:nvSpPr>
        <p:spPr>
          <a:xfrm>
            <a:off x="1703318" y="5013878"/>
            <a:ext cx="3682313" cy="369332"/>
          </a:xfrm>
          <a:prstGeom prst="rect">
            <a:avLst/>
          </a:prstGeom>
          <a:solidFill>
            <a:srgbClr val="FFFF00"/>
          </a:solidFill>
        </p:spPr>
        <p:txBody>
          <a:bodyPr wrap="square" rtlCol="0">
            <a:spAutoFit/>
          </a:bodyPr>
          <a:lstStyle/>
          <a:p>
            <a:r>
              <a:rPr lang="zh-HK" altLang="en-US" dirty="0">
                <a:solidFill>
                  <a:srgbClr val="FF0000"/>
                </a:solidFill>
              </a:rPr>
              <a:t>戰爭導致交往</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助長疫症傳播</a:t>
            </a:r>
            <a:r>
              <a:rPr lang="zh-HK" altLang="en-US" dirty="0">
                <a:solidFill>
                  <a:srgbClr val="FF0000"/>
                </a:solidFill>
              </a:rPr>
              <a:t>。</a:t>
            </a:r>
          </a:p>
        </p:txBody>
      </p:sp>
    </p:spTree>
    <p:extLst>
      <p:ext uri="{BB962C8B-B14F-4D97-AF65-F5344CB8AC3E}">
        <p14:creationId xmlns:p14="http://schemas.microsoft.com/office/powerpoint/2010/main" val="3700467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130028"/>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8" name="文字版面配置區 7"/>
          <p:cNvSpPr>
            <a:spLocks noGrp="1"/>
          </p:cNvSpPr>
          <p:nvPr>
            <p:ph type="body" idx="1"/>
          </p:nvPr>
        </p:nvSpPr>
        <p:spPr>
          <a:xfrm>
            <a:off x="1329480" y="2150270"/>
            <a:ext cx="3456291" cy="576262"/>
          </a:xfrm>
        </p:spPr>
        <p:txBody>
          <a:bodyPr>
            <a:normAutofit fontScale="85000" lnSpcReduction="10000"/>
          </a:bodyPr>
          <a:lstStyle/>
          <a:p>
            <a:r>
              <a:rPr lang="zh-HK" altLang="en-US" dirty="0"/>
              <a:t>下文與古羅馬疫症有關。</a:t>
            </a:r>
          </a:p>
        </p:txBody>
      </p:sp>
      <p:sp>
        <p:nvSpPr>
          <p:cNvPr id="3" name="內容版面配置區 2"/>
          <p:cNvSpPr>
            <a:spLocks noGrp="1"/>
          </p:cNvSpPr>
          <p:nvPr>
            <p:ph sz="half" idx="2"/>
          </p:nvPr>
        </p:nvSpPr>
        <p:spPr>
          <a:xfrm>
            <a:off x="1162218" y="2798839"/>
            <a:ext cx="3672248" cy="2665259"/>
          </a:xfrm>
        </p:spPr>
        <p:txBody>
          <a:bodyPr/>
          <a:lstStyle/>
          <a:p>
            <a:r>
              <a:rPr lang="zh-TW" altLang="en-US" dirty="0"/>
              <a:t>瘟疫最初是由羅馬軍隊鎮壓東部敘利亞叛亂後帶回帝國境內的，隨後在帝國境內廣泛傳播</a:t>
            </a:r>
            <a:r>
              <a:rPr lang="en-US" altLang="zh-TW" dirty="0"/>
              <a:t>…</a:t>
            </a:r>
            <a:endParaRPr lang="en-US" altLang="zh-HK" dirty="0"/>
          </a:p>
          <a:p>
            <a:endParaRPr lang="zh-HK" altLang="en-US" dirty="0"/>
          </a:p>
        </p:txBody>
      </p:sp>
      <p:pic>
        <p:nvPicPr>
          <p:cNvPr id="7" name="內容版面配置區 6"/>
          <p:cNvPicPr>
            <a:picLocks noGrp="1" noChangeAspect="1"/>
          </p:cNvPicPr>
          <p:nvPr>
            <p:ph sz="quarter" idx="4"/>
          </p:nvPr>
        </p:nvPicPr>
        <p:blipFill>
          <a:blip r:embed="rId2"/>
          <a:stretch>
            <a:fillRect/>
          </a:stretch>
        </p:blipFill>
        <p:spPr>
          <a:xfrm>
            <a:off x="5149784" y="2697891"/>
            <a:ext cx="3444134" cy="3052119"/>
          </a:xfrm>
          <a:prstGeom prst="rect">
            <a:avLst/>
          </a:prstGeom>
        </p:spPr>
      </p:pic>
    </p:spTree>
    <p:extLst>
      <p:ext uri="{BB962C8B-B14F-4D97-AF65-F5344CB8AC3E}">
        <p14:creationId xmlns:p14="http://schemas.microsoft.com/office/powerpoint/2010/main" val="3192115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209114"/>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8" name="文字版面配置區 7"/>
          <p:cNvSpPr>
            <a:spLocks noGrp="1"/>
          </p:cNvSpPr>
          <p:nvPr>
            <p:ph type="body" idx="1"/>
          </p:nvPr>
        </p:nvSpPr>
        <p:spPr>
          <a:xfrm>
            <a:off x="1221501" y="2121629"/>
            <a:ext cx="3456291" cy="576262"/>
          </a:xfrm>
        </p:spPr>
        <p:txBody>
          <a:bodyPr>
            <a:normAutofit fontScale="85000" lnSpcReduction="10000"/>
          </a:bodyPr>
          <a:lstStyle/>
          <a:p>
            <a:r>
              <a:rPr lang="zh-HK" altLang="en-US" dirty="0"/>
              <a:t>下文與古羅馬疫症有關。</a:t>
            </a:r>
          </a:p>
        </p:txBody>
      </p:sp>
      <p:sp>
        <p:nvSpPr>
          <p:cNvPr id="3" name="內容版面配置區 2"/>
          <p:cNvSpPr>
            <a:spLocks noGrp="1"/>
          </p:cNvSpPr>
          <p:nvPr>
            <p:ph sz="half" idx="2"/>
          </p:nvPr>
        </p:nvSpPr>
        <p:spPr>
          <a:xfrm>
            <a:off x="1113522" y="2827480"/>
            <a:ext cx="3672248" cy="2665259"/>
          </a:xfrm>
        </p:spPr>
        <p:txBody>
          <a:bodyPr/>
          <a:lstStyle/>
          <a:p>
            <a:r>
              <a:rPr lang="zh-TW" altLang="en-US" dirty="0">
                <a:ln w="0"/>
                <a:solidFill>
                  <a:srgbClr val="FF0000"/>
                </a:solidFill>
                <a:effectLst>
                  <a:outerShdw blurRad="38100" dist="25400" dir="5400000" algn="ctr" rotWithShape="0">
                    <a:srgbClr val="6E747A">
                      <a:alpha val="43000"/>
                    </a:srgbClr>
                  </a:outerShdw>
                </a:effectLst>
              </a:rPr>
              <a:t>瘟疫最初是由羅馬軍隊鎮壓東部敘利亞叛亂後帶回帝國境內的</a:t>
            </a:r>
            <a:r>
              <a:rPr lang="zh-TW" altLang="en-US" dirty="0"/>
              <a:t>，隨後在帝國境內廣泛傳播</a:t>
            </a:r>
            <a:r>
              <a:rPr lang="en-US" altLang="zh-TW" dirty="0"/>
              <a:t>…</a:t>
            </a:r>
            <a:endParaRPr lang="en-US" altLang="zh-HK" dirty="0"/>
          </a:p>
          <a:p>
            <a:endParaRPr lang="zh-HK" altLang="en-US" dirty="0"/>
          </a:p>
        </p:txBody>
      </p:sp>
      <p:pic>
        <p:nvPicPr>
          <p:cNvPr id="7" name="內容版面配置區 6"/>
          <p:cNvPicPr>
            <a:picLocks noGrp="1" noChangeAspect="1"/>
          </p:cNvPicPr>
          <p:nvPr>
            <p:ph sz="quarter" idx="4"/>
          </p:nvPr>
        </p:nvPicPr>
        <p:blipFill>
          <a:blip r:embed="rId2"/>
          <a:stretch>
            <a:fillRect/>
          </a:stretch>
        </p:blipFill>
        <p:spPr>
          <a:xfrm>
            <a:off x="5149784" y="2697891"/>
            <a:ext cx="3444134" cy="3052119"/>
          </a:xfrm>
          <a:prstGeom prst="rect">
            <a:avLst/>
          </a:prstGeom>
        </p:spPr>
      </p:pic>
      <p:sp>
        <p:nvSpPr>
          <p:cNvPr id="6" name="文字方塊 5"/>
          <p:cNvSpPr txBox="1"/>
          <p:nvPr/>
        </p:nvSpPr>
        <p:spPr>
          <a:xfrm>
            <a:off x="1397237" y="4223950"/>
            <a:ext cx="3682313" cy="369332"/>
          </a:xfrm>
          <a:prstGeom prst="rect">
            <a:avLst/>
          </a:prstGeom>
          <a:solidFill>
            <a:srgbClr val="FFFF00"/>
          </a:solidFill>
        </p:spPr>
        <p:txBody>
          <a:bodyPr wrap="square" rtlCol="0">
            <a:spAutoFit/>
          </a:bodyPr>
          <a:lstStyle/>
          <a:p>
            <a:r>
              <a:rPr lang="zh-HK" altLang="en-US" dirty="0">
                <a:solidFill>
                  <a:srgbClr val="FF0000"/>
                </a:solidFill>
              </a:rPr>
              <a:t>戰爭導致交往</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助長疫症傳播</a:t>
            </a:r>
            <a:r>
              <a:rPr lang="zh-HK" altLang="en-US" dirty="0">
                <a:solidFill>
                  <a:srgbClr val="FF0000"/>
                </a:solidFill>
              </a:rPr>
              <a:t>。</a:t>
            </a:r>
          </a:p>
        </p:txBody>
      </p:sp>
    </p:spTree>
    <p:extLst>
      <p:ext uri="{BB962C8B-B14F-4D97-AF65-F5344CB8AC3E}">
        <p14:creationId xmlns:p14="http://schemas.microsoft.com/office/powerpoint/2010/main" val="408751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102127"/>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3" name="文字版面配置區 2"/>
          <p:cNvSpPr>
            <a:spLocks noGrp="1"/>
          </p:cNvSpPr>
          <p:nvPr>
            <p:ph type="body" idx="1"/>
          </p:nvPr>
        </p:nvSpPr>
        <p:spPr>
          <a:xfrm>
            <a:off x="484524" y="2724063"/>
            <a:ext cx="4132577" cy="576262"/>
          </a:xfrm>
        </p:spPr>
        <p:txBody>
          <a:bodyPr>
            <a:normAutofit fontScale="62500" lnSpcReduction="20000"/>
          </a:bodyPr>
          <a:lstStyle/>
          <a:p>
            <a:r>
              <a:rPr lang="zh-HK" altLang="en-US" dirty="0"/>
              <a:t>下圖展示了中世紀黑死病的傳播路線。</a:t>
            </a:r>
          </a:p>
        </p:txBody>
      </p:sp>
      <p:pic>
        <p:nvPicPr>
          <p:cNvPr id="7" name="內容版面配置區 6"/>
          <p:cNvPicPr>
            <a:picLocks noGrp="1" noChangeAspect="1"/>
          </p:cNvPicPr>
          <p:nvPr>
            <p:ph sz="half" idx="2"/>
          </p:nvPr>
        </p:nvPicPr>
        <p:blipFill>
          <a:blip r:embed="rId2"/>
          <a:stretch>
            <a:fillRect/>
          </a:stretch>
        </p:blipFill>
        <p:spPr>
          <a:xfrm>
            <a:off x="315855" y="3335336"/>
            <a:ext cx="4469917" cy="3266776"/>
          </a:xfrm>
          <a:prstGeom prst="rect">
            <a:avLst/>
          </a:prstGeom>
        </p:spPr>
      </p:pic>
      <p:sp>
        <p:nvSpPr>
          <p:cNvPr id="5" name="文字版面配置區 4"/>
          <p:cNvSpPr>
            <a:spLocks noGrp="1"/>
          </p:cNvSpPr>
          <p:nvPr>
            <p:ph type="body" sz="quarter" idx="3"/>
          </p:nvPr>
        </p:nvSpPr>
        <p:spPr>
          <a:xfrm>
            <a:off x="4907260" y="2724063"/>
            <a:ext cx="4236739" cy="576262"/>
          </a:xfrm>
        </p:spPr>
        <p:txBody>
          <a:bodyPr>
            <a:normAutofit fontScale="62500" lnSpcReduction="20000"/>
          </a:bodyPr>
          <a:lstStyle/>
          <a:p>
            <a:r>
              <a:rPr lang="zh-HK" altLang="en-US" dirty="0"/>
              <a:t>下圖展示了中世紀歐亞的主要貿易路線。</a:t>
            </a:r>
          </a:p>
        </p:txBody>
      </p:sp>
      <p:pic>
        <p:nvPicPr>
          <p:cNvPr id="8" name="內容版面配置區 7"/>
          <p:cNvPicPr>
            <a:picLocks noGrp="1" noChangeAspect="1"/>
          </p:cNvPicPr>
          <p:nvPr>
            <p:ph sz="quarter" idx="4"/>
          </p:nvPr>
        </p:nvPicPr>
        <p:blipFill>
          <a:blip r:embed="rId3"/>
          <a:stretch>
            <a:fillRect/>
          </a:stretch>
        </p:blipFill>
        <p:spPr>
          <a:xfrm>
            <a:off x="4907261" y="3335336"/>
            <a:ext cx="4236739" cy="2277247"/>
          </a:xfrm>
          <a:prstGeom prst="rect">
            <a:avLst/>
          </a:prstGeom>
        </p:spPr>
      </p:pic>
      <p:pic>
        <p:nvPicPr>
          <p:cNvPr id="10" name="內容版面配置區 4"/>
          <p:cNvPicPr>
            <a:picLocks noChangeAspect="1"/>
          </p:cNvPicPr>
          <p:nvPr/>
        </p:nvPicPr>
        <p:blipFill>
          <a:blip r:embed="rId4"/>
          <a:stretch>
            <a:fillRect/>
          </a:stretch>
        </p:blipFill>
        <p:spPr>
          <a:xfrm>
            <a:off x="5969962" y="1914084"/>
            <a:ext cx="1051932" cy="1048634"/>
          </a:xfrm>
          <a:prstGeom prst="rect">
            <a:avLst/>
          </a:prstGeom>
        </p:spPr>
      </p:pic>
      <p:sp>
        <p:nvSpPr>
          <p:cNvPr id="11" name="雲朵形圖說文字 10"/>
          <p:cNvSpPr/>
          <p:nvPr/>
        </p:nvSpPr>
        <p:spPr>
          <a:xfrm>
            <a:off x="3279914" y="1914084"/>
            <a:ext cx="2398239" cy="951531"/>
          </a:xfrm>
          <a:prstGeom prst="cloudCallout">
            <a:avLst>
              <a:gd name="adj1" fmla="val 59193"/>
              <a:gd name="adj2" fmla="val 29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200" dirty="0"/>
              <a:t>試從兩張地圖的相同之處，歸納出疫症出現的原因！</a:t>
            </a:r>
          </a:p>
        </p:txBody>
      </p:sp>
    </p:spTree>
    <p:extLst>
      <p:ext uri="{BB962C8B-B14F-4D97-AF65-F5344CB8AC3E}">
        <p14:creationId xmlns:p14="http://schemas.microsoft.com/office/powerpoint/2010/main" val="19555345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241874"/>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3" name="文字版面配置區 2"/>
          <p:cNvSpPr>
            <a:spLocks noGrp="1"/>
          </p:cNvSpPr>
          <p:nvPr>
            <p:ph type="body" idx="1"/>
          </p:nvPr>
        </p:nvSpPr>
        <p:spPr>
          <a:xfrm>
            <a:off x="484524" y="2724063"/>
            <a:ext cx="4132577" cy="576262"/>
          </a:xfrm>
        </p:spPr>
        <p:txBody>
          <a:bodyPr>
            <a:normAutofit fontScale="62500" lnSpcReduction="20000"/>
          </a:bodyPr>
          <a:lstStyle/>
          <a:p>
            <a:r>
              <a:rPr lang="zh-HK" altLang="en-US" dirty="0"/>
              <a:t>下圖展示了中世紀黑死病的傳播路線。</a:t>
            </a:r>
          </a:p>
        </p:txBody>
      </p:sp>
      <p:pic>
        <p:nvPicPr>
          <p:cNvPr id="7" name="內容版面配置區 6"/>
          <p:cNvPicPr>
            <a:picLocks noGrp="1" noChangeAspect="1"/>
          </p:cNvPicPr>
          <p:nvPr>
            <p:ph sz="half" idx="2"/>
          </p:nvPr>
        </p:nvPicPr>
        <p:blipFill>
          <a:blip r:embed="rId2"/>
          <a:stretch>
            <a:fillRect/>
          </a:stretch>
        </p:blipFill>
        <p:spPr>
          <a:xfrm>
            <a:off x="1133600" y="3335337"/>
            <a:ext cx="3647073" cy="2665412"/>
          </a:xfrm>
          <a:prstGeom prst="rect">
            <a:avLst/>
          </a:prstGeom>
        </p:spPr>
      </p:pic>
      <p:sp>
        <p:nvSpPr>
          <p:cNvPr id="5" name="文字版面配置區 4"/>
          <p:cNvSpPr>
            <a:spLocks noGrp="1"/>
          </p:cNvSpPr>
          <p:nvPr>
            <p:ph type="body" sz="quarter" idx="3"/>
          </p:nvPr>
        </p:nvSpPr>
        <p:spPr>
          <a:xfrm>
            <a:off x="4907260" y="2724063"/>
            <a:ext cx="4236739" cy="576262"/>
          </a:xfrm>
        </p:spPr>
        <p:txBody>
          <a:bodyPr>
            <a:normAutofit fontScale="62500" lnSpcReduction="20000"/>
          </a:bodyPr>
          <a:lstStyle/>
          <a:p>
            <a:r>
              <a:rPr lang="zh-HK" altLang="en-US" dirty="0"/>
              <a:t>下圖展示了中世紀歐亞的主要貿易路線。</a:t>
            </a:r>
          </a:p>
        </p:txBody>
      </p:sp>
      <p:pic>
        <p:nvPicPr>
          <p:cNvPr id="8" name="內容版面配置區 7"/>
          <p:cNvPicPr>
            <a:picLocks noGrp="1" noChangeAspect="1"/>
          </p:cNvPicPr>
          <p:nvPr>
            <p:ph sz="quarter" idx="4"/>
          </p:nvPr>
        </p:nvPicPr>
        <p:blipFill>
          <a:blip r:embed="rId3"/>
          <a:stretch>
            <a:fillRect/>
          </a:stretch>
        </p:blipFill>
        <p:spPr>
          <a:xfrm>
            <a:off x="4957763" y="3681224"/>
            <a:ext cx="3671887" cy="1973639"/>
          </a:xfrm>
          <a:prstGeom prst="rect">
            <a:avLst/>
          </a:prstGeom>
        </p:spPr>
      </p:pic>
      <p:pic>
        <p:nvPicPr>
          <p:cNvPr id="10" name="內容版面配置區 4"/>
          <p:cNvPicPr>
            <a:picLocks noChangeAspect="1"/>
          </p:cNvPicPr>
          <p:nvPr/>
        </p:nvPicPr>
        <p:blipFill>
          <a:blip r:embed="rId4"/>
          <a:stretch>
            <a:fillRect/>
          </a:stretch>
        </p:blipFill>
        <p:spPr>
          <a:xfrm>
            <a:off x="5969962" y="1914084"/>
            <a:ext cx="1051932" cy="1048634"/>
          </a:xfrm>
          <a:prstGeom prst="rect">
            <a:avLst/>
          </a:prstGeom>
        </p:spPr>
      </p:pic>
      <p:sp>
        <p:nvSpPr>
          <p:cNvPr id="11" name="雲朵形圖說文字 10"/>
          <p:cNvSpPr/>
          <p:nvPr/>
        </p:nvSpPr>
        <p:spPr>
          <a:xfrm>
            <a:off x="3279914" y="1914084"/>
            <a:ext cx="2398239" cy="951531"/>
          </a:xfrm>
          <a:prstGeom prst="cloudCallout">
            <a:avLst>
              <a:gd name="adj1" fmla="val 59193"/>
              <a:gd name="adj2" fmla="val 29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200" dirty="0"/>
              <a:t>試從兩張地圖的相同之處，歸納出疫症出現的原因！</a:t>
            </a:r>
          </a:p>
        </p:txBody>
      </p:sp>
      <p:sp>
        <p:nvSpPr>
          <p:cNvPr id="13" name="文字方塊 12"/>
          <p:cNvSpPr txBox="1"/>
          <p:nvPr/>
        </p:nvSpPr>
        <p:spPr>
          <a:xfrm>
            <a:off x="4953816" y="6288881"/>
            <a:ext cx="3682313" cy="369332"/>
          </a:xfrm>
          <a:prstGeom prst="rect">
            <a:avLst/>
          </a:prstGeom>
          <a:solidFill>
            <a:srgbClr val="FFFF00"/>
          </a:solidFill>
        </p:spPr>
        <p:txBody>
          <a:bodyPr wrap="square" rtlCol="0">
            <a:spAutoFit/>
          </a:bodyPr>
          <a:lstStyle/>
          <a:p>
            <a:r>
              <a:rPr lang="zh-HK" altLang="en-US" dirty="0">
                <a:solidFill>
                  <a:srgbClr val="FF0000"/>
                </a:solidFill>
              </a:rPr>
              <a:t>貿易交通</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助長疫症傳播</a:t>
            </a:r>
            <a:r>
              <a:rPr lang="zh-HK" altLang="en-US" dirty="0">
                <a:solidFill>
                  <a:srgbClr val="FF0000"/>
                </a:solidFill>
              </a:rPr>
              <a:t>。</a:t>
            </a:r>
          </a:p>
        </p:txBody>
      </p:sp>
      <p:sp>
        <p:nvSpPr>
          <p:cNvPr id="12" name="橢圓 11"/>
          <p:cNvSpPr/>
          <p:nvPr/>
        </p:nvSpPr>
        <p:spPr>
          <a:xfrm rot="1674568">
            <a:off x="979942" y="4378390"/>
            <a:ext cx="2767913" cy="6784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橢圓 13"/>
          <p:cNvSpPr/>
          <p:nvPr/>
        </p:nvSpPr>
        <p:spPr>
          <a:xfrm rot="1674568">
            <a:off x="4806043" y="4083425"/>
            <a:ext cx="2767913" cy="6784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5" name="直線單箭頭接點 14"/>
          <p:cNvCxnSpPr/>
          <p:nvPr/>
        </p:nvCxnSpPr>
        <p:spPr>
          <a:xfrm flipV="1">
            <a:off x="3126588" y="4244551"/>
            <a:ext cx="2183027" cy="55005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042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180362"/>
            <a:ext cx="8094755"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982133" y="1224576"/>
            <a:ext cx="3764784" cy="576262"/>
          </a:xfrm>
        </p:spPr>
        <p:txBody>
          <a:bodyPr>
            <a:normAutofit fontScale="62500" lnSpcReduction="20000"/>
          </a:bodyPr>
          <a:lstStyle/>
          <a:p>
            <a:r>
              <a:rPr lang="zh-HK" altLang="en-US" dirty="0"/>
              <a:t>下圖展示了歐洲中世紀的居民如何處理污水。</a:t>
            </a:r>
          </a:p>
        </p:txBody>
      </p:sp>
      <p:pic>
        <p:nvPicPr>
          <p:cNvPr id="4" name="內容版面配置區 3"/>
          <p:cNvPicPr>
            <a:picLocks noGrp="1" noChangeAspect="1"/>
          </p:cNvPicPr>
          <p:nvPr>
            <p:ph sz="half" idx="2"/>
          </p:nvPr>
        </p:nvPicPr>
        <p:blipFill>
          <a:blip r:embed="rId2"/>
          <a:stretch>
            <a:fillRect/>
          </a:stretch>
        </p:blipFill>
        <p:spPr>
          <a:xfrm>
            <a:off x="719666" y="1800838"/>
            <a:ext cx="4289717" cy="4016247"/>
          </a:xfrm>
          <a:prstGeom prst="rect">
            <a:avLst/>
          </a:prstGeom>
        </p:spPr>
      </p:pic>
      <p:pic>
        <p:nvPicPr>
          <p:cNvPr id="7" name="內容版面配置區 6"/>
          <p:cNvPicPr>
            <a:picLocks noGrp="1" noChangeAspect="1"/>
          </p:cNvPicPr>
          <p:nvPr>
            <p:ph sz="quarter" idx="4"/>
          </p:nvPr>
        </p:nvPicPr>
        <p:blipFill>
          <a:blip r:embed="rId3"/>
          <a:stretch>
            <a:fillRect/>
          </a:stretch>
        </p:blipFill>
        <p:spPr>
          <a:xfrm>
            <a:off x="5223218" y="2946664"/>
            <a:ext cx="3771492" cy="3342217"/>
          </a:xfrm>
          <a:prstGeom prst="rect">
            <a:avLst/>
          </a:prstGeom>
        </p:spPr>
      </p:pic>
    </p:spTree>
    <p:extLst>
      <p:ext uri="{BB962C8B-B14F-4D97-AF65-F5344CB8AC3E}">
        <p14:creationId xmlns:p14="http://schemas.microsoft.com/office/powerpoint/2010/main" val="570256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84835"/>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1069682" y="1368134"/>
            <a:ext cx="3764784" cy="576262"/>
          </a:xfrm>
        </p:spPr>
        <p:txBody>
          <a:bodyPr>
            <a:normAutofit fontScale="62500" lnSpcReduction="20000"/>
          </a:bodyPr>
          <a:lstStyle/>
          <a:p>
            <a:r>
              <a:rPr lang="zh-HK" altLang="en-US" dirty="0"/>
              <a:t>下圖展示了歐洲中世紀的居民如何處理污水。</a:t>
            </a:r>
          </a:p>
        </p:txBody>
      </p:sp>
      <p:pic>
        <p:nvPicPr>
          <p:cNvPr id="4" name="內容版面配置區 3"/>
          <p:cNvPicPr>
            <a:picLocks noGrp="1" noChangeAspect="1"/>
          </p:cNvPicPr>
          <p:nvPr>
            <p:ph sz="half" idx="2"/>
          </p:nvPr>
        </p:nvPicPr>
        <p:blipFill>
          <a:blip r:embed="rId2"/>
          <a:stretch>
            <a:fillRect/>
          </a:stretch>
        </p:blipFill>
        <p:spPr>
          <a:xfrm>
            <a:off x="724524" y="2028780"/>
            <a:ext cx="4009132" cy="3753550"/>
          </a:xfrm>
          <a:prstGeom prst="rect">
            <a:avLst/>
          </a:prstGeom>
        </p:spPr>
      </p:pic>
      <p:pic>
        <p:nvPicPr>
          <p:cNvPr id="7" name="內容版面配置區 6"/>
          <p:cNvPicPr>
            <a:picLocks noGrp="1" noChangeAspect="1"/>
          </p:cNvPicPr>
          <p:nvPr>
            <p:ph sz="quarter" idx="4"/>
          </p:nvPr>
        </p:nvPicPr>
        <p:blipFill>
          <a:blip r:embed="rId3"/>
          <a:stretch>
            <a:fillRect/>
          </a:stretch>
        </p:blipFill>
        <p:spPr>
          <a:xfrm>
            <a:off x="5499267" y="2683122"/>
            <a:ext cx="3007758" cy="2665412"/>
          </a:xfrm>
          <a:prstGeom prst="rect">
            <a:avLst/>
          </a:prstGeom>
        </p:spPr>
      </p:pic>
      <p:sp>
        <p:nvSpPr>
          <p:cNvPr id="6" name="文字方塊 5"/>
          <p:cNvSpPr txBox="1"/>
          <p:nvPr/>
        </p:nvSpPr>
        <p:spPr>
          <a:xfrm>
            <a:off x="4834466" y="5924987"/>
            <a:ext cx="3682313" cy="369332"/>
          </a:xfrm>
          <a:prstGeom prst="rect">
            <a:avLst/>
          </a:prstGeom>
          <a:solidFill>
            <a:srgbClr val="FFFF00"/>
          </a:solidFill>
        </p:spPr>
        <p:txBody>
          <a:bodyPr wrap="square" rtlCol="0">
            <a:spAutoFit/>
          </a:bodyPr>
          <a:lstStyle/>
          <a:p>
            <a:r>
              <a:rPr lang="zh-HK" altLang="en-US" dirty="0">
                <a:solidFill>
                  <a:srgbClr val="FF0000"/>
                </a:solidFill>
              </a:rPr>
              <a:t>衛生環境惡劣</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令疫症傳播</a:t>
            </a:r>
            <a:r>
              <a:rPr lang="zh-HK" altLang="en-US" dirty="0">
                <a:solidFill>
                  <a:srgbClr val="FF0000"/>
                </a:solidFill>
              </a:rPr>
              <a:t>。</a:t>
            </a:r>
          </a:p>
        </p:txBody>
      </p:sp>
      <p:sp>
        <p:nvSpPr>
          <p:cNvPr id="8" name="橢圓 7"/>
          <p:cNvSpPr/>
          <p:nvPr/>
        </p:nvSpPr>
        <p:spPr>
          <a:xfrm>
            <a:off x="2196436" y="2800585"/>
            <a:ext cx="1326291" cy="20100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570133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a:t>
            </a:r>
            <a:r>
              <a:rPr lang="zh-TW" altLang="en-US" dirty="0"/>
              <a:t>在歷史上，疫症曾在何時發生？</a:t>
            </a:r>
            <a:br>
              <a:rPr lang="zh-TW" altLang="en-US" dirty="0"/>
            </a:br>
            <a:r>
              <a:rPr lang="en-US" altLang="zh-HK" dirty="0"/>
              <a:t/>
            </a:r>
            <a:br>
              <a:rPr lang="en-US" altLang="zh-HK" dirty="0"/>
            </a:br>
            <a:endParaRPr lang="en-US" altLang="zh-HK" dirty="0"/>
          </a:p>
        </p:txBody>
      </p:sp>
      <p:sp>
        <p:nvSpPr>
          <p:cNvPr id="4" name="內容版面配置區 3"/>
          <p:cNvSpPr>
            <a:spLocks noGrp="1"/>
          </p:cNvSpPr>
          <p:nvPr>
            <p:ph sz="half" idx="1"/>
          </p:nvPr>
        </p:nvSpPr>
        <p:spPr>
          <a:xfrm>
            <a:off x="982133" y="987817"/>
            <a:ext cx="3739896" cy="3368674"/>
          </a:xfrm>
        </p:spPr>
        <p:txBody>
          <a:bodyPr>
            <a:normAutofit/>
          </a:bodyPr>
          <a:lstStyle/>
          <a:p>
            <a:r>
              <a:rPr lang="zh-HK" altLang="en-US" sz="3200" dirty="0"/>
              <a:t>你知道歷史上第一次</a:t>
            </a:r>
            <a:r>
              <a:rPr lang="zh-TW" altLang="en-US" sz="3200" dirty="0"/>
              <a:t>有紀錄的</a:t>
            </a:r>
            <a:r>
              <a:rPr lang="zh-HK" altLang="en-US" sz="3200" dirty="0"/>
              <a:t>疫症出現於</a:t>
            </a:r>
            <a:r>
              <a:rPr lang="zh-TW" altLang="en-US" sz="3200" dirty="0"/>
              <a:t>哪</a:t>
            </a:r>
            <a:r>
              <a:rPr lang="zh-HK" altLang="en-US" sz="3200" dirty="0"/>
              <a:t>個時代？</a:t>
            </a:r>
          </a:p>
        </p:txBody>
      </p:sp>
      <p:sp>
        <p:nvSpPr>
          <p:cNvPr id="5" name="內容版面配置區 4"/>
          <p:cNvSpPr>
            <a:spLocks noGrp="1"/>
          </p:cNvSpPr>
          <p:nvPr>
            <p:ph sz="half" idx="2"/>
          </p:nvPr>
        </p:nvSpPr>
        <p:spPr>
          <a:xfrm>
            <a:off x="5059341" y="1724034"/>
            <a:ext cx="3739896" cy="3346824"/>
          </a:xfrm>
        </p:spPr>
        <p:txBody>
          <a:bodyPr/>
          <a:lstStyle/>
          <a:p>
            <a:pPr marL="342900" indent="-342900">
              <a:lnSpc>
                <a:spcPct val="250000"/>
              </a:lnSpc>
              <a:buFont typeface="+mj-lt"/>
              <a:buAutoNum type="alphaUcPeriod"/>
            </a:pPr>
            <a:r>
              <a:rPr lang="zh-HK" altLang="en-US" dirty="0"/>
              <a:t>公元前</a:t>
            </a:r>
            <a:r>
              <a:rPr lang="en-US" altLang="zh-HK" dirty="0"/>
              <a:t>7</a:t>
            </a:r>
            <a:r>
              <a:rPr lang="zh-HK" altLang="en-US" dirty="0"/>
              <a:t>世紀</a:t>
            </a:r>
            <a:endParaRPr lang="en-US" altLang="zh-HK" dirty="0"/>
          </a:p>
          <a:p>
            <a:pPr marL="342900" indent="-342900">
              <a:lnSpc>
                <a:spcPct val="250000"/>
              </a:lnSpc>
              <a:buFont typeface="+mj-lt"/>
              <a:buAutoNum type="alphaUcPeriod"/>
            </a:pPr>
            <a:r>
              <a:rPr lang="zh-HK" altLang="en-US" dirty="0"/>
              <a:t>公元前</a:t>
            </a:r>
            <a:r>
              <a:rPr lang="en-US" altLang="zh-HK" dirty="0"/>
              <a:t>5</a:t>
            </a:r>
            <a:r>
              <a:rPr lang="zh-HK" altLang="en-US" dirty="0"/>
              <a:t>世紀</a:t>
            </a:r>
            <a:endParaRPr lang="en-US" altLang="zh-HK" dirty="0"/>
          </a:p>
          <a:p>
            <a:pPr marL="342900" indent="-342900">
              <a:lnSpc>
                <a:spcPct val="250000"/>
              </a:lnSpc>
              <a:buFont typeface="+mj-lt"/>
              <a:buAutoNum type="alphaUcPeriod"/>
            </a:pPr>
            <a:r>
              <a:rPr lang="zh-HK" altLang="en-US" dirty="0"/>
              <a:t>公元</a:t>
            </a:r>
            <a:r>
              <a:rPr lang="en-US" altLang="zh-HK" dirty="0"/>
              <a:t>3</a:t>
            </a:r>
            <a:r>
              <a:rPr lang="zh-HK" altLang="en-US" dirty="0"/>
              <a:t>世紀</a:t>
            </a:r>
            <a:endParaRPr lang="en-US" altLang="zh-HK" dirty="0"/>
          </a:p>
          <a:p>
            <a:pPr marL="342900" indent="-342900">
              <a:lnSpc>
                <a:spcPct val="250000"/>
              </a:lnSpc>
              <a:buFont typeface="+mj-lt"/>
              <a:buAutoNum type="alphaUcPeriod"/>
            </a:pPr>
            <a:r>
              <a:rPr lang="zh-HK" altLang="en-US" dirty="0"/>
              <a:t>公元</a:t>
            </a:r>
            <a:r>
              <a:rPr lang="en-US" altLang="zh-HK" dirty="0"/>
              <a:t>10</a:t>
            </a:r>
            <a:r>
              <a:rPr lang="zh-HK" altLang="en-US" dirty="0"/>
              <a:t>世紀</a:t>
            </a:r>
          </a:p>
        </p:txBody>
      </p:sp>
      <p:sp>
        <p:nvSpPr>
          <p:cNvPr id="3" name="矩形 2"/>
          <p:cNvSpPr/>
          <p:nvPr/>
        </p:nvSpPr>
        <p:spPr>
          <a:xfrm>
            <a:off x="5059341" y="1993103"/>
            <a:ext cx="1762898" cy="510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449144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9734" y="-228803"/>
            <a:ext cx="8094755"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857442" y="1752397"/>
            <a:ext cx="4982477" cy="796394"/>
          </a:xfrm>
        </p:spPr>
        <p:txBody>
          <a:bodyPr>
            <a:noAutofit/>
          </a:bodyPr>
          <a:lstStyle/>
          <a:p>
            <a:r>
              <a:rPr lang="zh-HK" altLang="en-US" dirty="0"/>
              <a:t>自宋代起，江南地區經常發生瘟疫，以下資料描述宋代江南地區發展。</a:t>
            </a:r>
          </a:p>
        </p:txBody>
      </p:sp>
      <p:pic>
        <p:nvPicPr>
          <p:cNvPr id="7" name="內容版面配置區 6"/>
          <p:cNvPicPr>
            <a:picLocks noGrp="1" noChangeAspect="1"/>
          </p:cNvPicPr>
          <p:nvPr>
            <p:ph sz="quarter" idx="4"/>
          </p:nvPr>
        </p:nvPicPr>
        <p:blipFill>
          <a:blip r:embed="rId2"/>
          <a:stretch>
            <a:fillRect/>
          </a:stretch>
        </p:blipFill>
        <p:spPr>
          <a:xfrm>
            <a:off x="5802920" y="2185687"/>
            <a:ext cx="3341080" cy="2960795"/>
          </a:xfrm>
          <a:prstGeom prst="rect">
            <a:avLst/>
          </a:prstGeom>
        </p:spPr>
      </p:pic>
      <p:sp>
        <p:nvSpPr>
          <p:cNvPr id="3" name="內容版面配置區 2"/>
          <p:cNvSpPr>
            <a:spLocks noGrp="1"/>
          </p:cNvSpPr>
          <p:nvPr>
            <p:ph sz="half" idx="2"/>
          </p:nvPr>
        </p:nvSpPr>
        <p:spPr>
          <a:xfrm>
            <a:off x="849842" y="2628951"/>
            <a:ext cx="5207009" cy="2665259"/>
          </a:xfrm>
        </p:spPr>
        <p:txBody>
          <a:bodyPr>
            <a:noAutofit/>
          </a:bodyPr>
          <a:lstStyle/>
          <a:p>
            <a:r>
              <a:rPr lang="zh-CN" altLang="en-US" sz="2800" dirty="0">
                <a:ea typeface="標楷體" panose="03000509000000000000" pitchFamily="65" charset="-120"/>
              </a:rPr>
              <a:t>「宋神宗元豐三年</a:t>
            </a:r>
            <a:r>
              <a:rPr lang="en-US" altLang="zh-CN" sz="2800" dirty="0">
                <a:ea typeface="標楷體" panose="03000509000000000000" pitchFamily="65" charset="-120"/>
              </a:rPr>
              <a:t>( 1080 </a:t>
            </a:r>
            <a:r>
              <a:rPr lang="zh-CN" altLang="en-US" sz="2800" dirty="0">
                <a:ea typeface="標楷體" panose="03000509000000000000" pitchFamily="65" charset="-120"/>
              </a:rPr>
              <a:t>年</a:t>
            </a:r>
            <a:r>
              <a:rPr lang="en-US" altLang="zh-CN" sz="2800" dirty="0">
                <a:ea typeface="標楷體" panose="03000509000000000000" pitchFamily="65" charset="-120"/>
              </a:rPr>
              <a:t>) </a:t>
            </a:r>
            <a:r>
              <a:rPr lang="zh-CN" altLang="en-US" sz="2800" dirty="0">
                <a:ea typeface="標楷體" panose="03000509000000000000" pitchFamily="65" charset="-120"/>
              </a:rPr>
              <a:t>全國在籍民戶為</a:t>
            </a:r>
            <a:r>
              <a:rPr lang="en-US" altLang="zh-CN" sz="2800" dirty="0">
                <a:ea typeface="標楷體" panose="03000509000000000000" pitchFamily="65" charset="-120"/>
              </a:rPr>
              <a:t>14,852,684 </a:t>
            </a:r>
            <a:r>
              <a:rPr lang="zh-CN" altLang="en-US" sz="2800" dirty="0">
                <a:ea typeface="標楷體" panose="03000509000000000000" pitchFamily="65" charset="-120"/>
              </a:rPr>
              <a:t>戶，其中東南地區和四川地區達到</a:t>
            </a:r>
            <a:r>
              <a:rPr lang="en-US" altLang="zh-CN" sz="2800" dirty="0">
                <a:ea typeface="標楷體" panose="03000509000000000000" pitchFamily="65" charset="-120"/>
              </a:rPr>
              <a:t>9,852,016 </a:t>
            </a:r>
            <a:r>
              <a:rPr lang="zh-CN" altLang="en-US" sz="2800" dirty="0">
                <a:ea typeface="標楷體" panose="03000509000000000000" pitchFamily="65" charset="-120"/>
              </a:rPr>
              <a:t>戶，約佔三分之二</a:t>
            </a:r>
            <a:r>
              <a:rPr lang="en-US" altLang="zh-CN" sz="2800" dirty="0">
                <a:ea typeface="標楷體" panose="03000509000000000000" pitchFamily="65" charset="-120"/>
              </a:rPr>
              <a:t>; </a:t>
            </a:r>
            <a:r>
              <a:rPr lang="zh-CN" altLang="en-US" sz="2800" dirty="0">
                <a:ea typeface="標楷體" panose="03000509000000000000" pitchFamily="65" charset="-120"/>
              </a:rPr>
              <a:t>當時人口超過</a:t>
            </a:r>
            <a:r>
              <a:rPr lang="en-US" altLang="zh-CN" sz="2800" dirty="0">
                <a:ea typeface="標楷體" panose="03000509000000000000" pitchFamily="65" charset="-120"/>
              </a:rPr>
              <a:t>20 </a:t>
            </a:r>
            <a:r>
              <a:rPr lang="zh-CN" altLang="en-US" sz="2800" dirty="0">
                <a:ea typeface="標楷體" panose="03000509000000000000" pitchFamily="65" charset="-120"/>
              </a:rPr>
              <a:t>萬的州郡計有</a:t>
            </a:r>
            <a:r>
              <a:rPr lang="en-US" altLang="zh-CN" sz="2800" dirty="0">
                <a:ea typeface="標楷體" panose="03000509000000000000" pitchFamily="65" charset="-120"/>
              </a:rPr>
              <a:t>55 </a:t>
            </a:r>
            <a:r>
              <a:rPr lang="zh-CN" altLang="en-US" sz="2800" dirty="0">
                <a:ea typeface="標楷體" panose="03000509000000000000" pitchFamily="65" charset="-120"/>
              </a:rPr>
              <a:t>個，而南方地區為</a:t>
            </a:r>
            <a:r>
              <a:rPr lang="en-US" altLang="zh-CN" sz="2800" dirty="0">
                <a:ea typeface="標楷體" panose="03000509000000000000" pitchFamily="65" charset="-120"/>
              </a:rPr>
              <a:t>44</a:t>
            </a:r>
            <a:r>
              <a:rPr lang="zh-CN" altLang="en-US" sz="2800" dirty="0">
                <a:ea typeface="標楷體" panose="03000509000000000000" pitchFamily="65" charset="-120"/>
              </a:rPr>
              <a:t>個，幾乎佔五分之四。」</a:t>
            </a:r>
            <a:endParaRPr lang="en-US" altLang="zh-CN" sz="2800" dirty="0">
              <a:ea typeface="標楷體" panose="03000509000000000000" pitchFamily="65" charset="-120"/>
            </a:endParaRPr>
          </a:p>
          <a:p>
            <a:pPr marL="0" indent="0" algn="r">
              <a:buNone/>
            </a:pPr>
            <a:r>
              <a:rPr lang="en-US" altLang="zh-CN" sz="2800" dirty="0">
                <a:latin typeface="新細明體" panose="02020500000000000000" pitchFamily="18" charset="-120"/>
                <a:ea typeface="新細明體" panose="02020500000000000000" pitchFamily="18" charset="-120"/>
              </a:rPr>
              <a:t>《</a:t>
            </a:r>
            <a:r>
              <a:rPr lang="zh-CN" altLang="en-US" sz="2800" dirty="0">
                <a:latin typeface="新細明體" panose="02020500000000000000" pitchFamily="18" charset="-120"/>
                <a:ea typeface="新細明體" panose="02020500000000000000" pitchFamily="18" charset="-120"/>
              </a:rPr>
              <a:t>中國人口思想簡史</a:t>
            </a:r>
            <a:r>
              <a:rPr lang="en-US" altLang="zh-CN" sz="2800" dirty="0">
                <a:latin typeface="新細明體" panose="02020500000000000000" pitchFamily="18" charset="-120"/>
                <a:ea typeface="新細明體" panose="02020500000000000000" pitchFamily="18" charset="-120"/>
              </a:rPr>
              <a:t>》</a:t>
            </a:r>
            <a:endParaRPr lang="zh-HK" altLang="en-US" sz="2800"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0225927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3626" y="-347611"/>
            <a:ext cx="8040374"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989734" y="1560819"/>
            <a:ext cx="4355986" cy="796394"/>
          </a:xfrm>
        </p:spPr>
        <p:txBody>
          <a:bodyPr>
            <a:noAutofit/>
          </a:bodyPr>
          <a:lstStyle/>
          <a:p>
            <a:r>
              <a:rPr lang="zh-HK" altLang="en-US" dirty="0"/>
              <a:t>自宋代起，江南地區經常發生瘟疫，以下資料描述宋代江南地區發展。</a:t>
            </a:r>
          </a:p>
        </p:txBody>
      </p:sp>
      <p:sp>
        <p:nvSpPr>
          <p:cNvPr id="3" name="內容版面配置區 2"/>
          <p:cNvSpPr>
            <a:spLocks noGrp="1"/>
          </p:cNvSpPr>
          <p:nvPr>
            <p:ph sz="half" idx="2"/>
          </p:nvPr>
        </p:nvSpPr>
        <p:spPr>
          <a:xfrm>
            <a:off x="738852" y="2459716"/>
            <a:ext cx="5108274" cy="2665259"/>
          </a:xfrm>
        </p:spPr>
        <p:txBody>
          <a:bodyPr>
            <a:noAutofit/>
          </a:bodyPr>
          <a:lstStyle/>
          <a:p>
            <a:r>
              <a:rPr lang="zh-CN" altLang="en-US" sz="2800" dirty="0">
                <a:ea typeface="標楷體" panose="03000509000000000000" pitchFamily="65" charset="-120"/>
              </a:rPr>
              <a:t>「宋神宗元豐三年</a:t>
            </a:r>
            <a:r>
              <a:rPr lang="en-US" altLang="zh-CN" sz="2800" dirty="0">
                <a:ea typeface="標楷體" panose="03000509000000000000" pitchFamily="65" charset="-120"/>
              </a:rPr>
              <a:t>( 1080 </a:t>
            </a:r>
            <a:r>
              <a:rPr lang="zh-CN" altLang="en-US" sz="2800" dirty="0">
                <a:ea typeface="標楷體" panose="03000509000000000000" pitchFamily="65" charset="-120"/>
              </a:rPr>
              <a:t>年</a:t>
            </a:r>
            <a:r>
              <a:rPr lang="en-US" altLang="zh-CN" sz="2800" dirty="0">
                <a:ea typeface="標楷體" panose="03000509000000000000" pitchFamily="65" charset="-120"/>
              </a:rPr>
              <a:t>) </a:t>
            </a:r>
            <a:r>
              <a:rPr lang="zh-CN" altLang="en-US" sz="2800" dirty="0">
                <a:ea typeface="標楷體" panose="03000509000000000000" pitchFamily="65" charset="-120"/>
              </a:rPr>
              <a:t>全國在籍民戶為</a:t>
            </a:r>
            <a:r>
              <a:rPr lang="en-US" altLang="zh-CN" sz="2800" dirty="0">
                <a:ea typeface="標楷體" panose="03000509000000000000" pitchFamily="65" charset="-120"/>
              </a:rPr>
              <a:t>14,852,684 </a:t>
            </a:r>
            <a:r>
              <a:rPr lang="zh-CN" altLang="en-US" sz="2800" dirty="0">
                <a:ea typeface="標楷體" panose="03000509000000000000" pitchFamily="65" charset="-120"/>
              </a:rPr>
              <a:t>戶，其中</a:t>
            </a:r>
            <a:r>
              <a:rPr lang="zh-CN" altLang="en-US"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東南地區和四川地區達到</a:t>
            </a:r>
            <a:r>
              <a:rPr lang="en-US" altLang="zh-CN"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9,852,016 </a:t>
            </a:r>
            <a:r>
              <a:rPr lang="zh-CN" altLang="en-US"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戶，約佔三分之二</a:t>
            </a:r>
            <a:r>
              <a:rPr lang="en-US" altLang="zh-CN" sz="2800" dirty="0">
                <a:ea typeface="標楷體" panose="03000509000000000000" pitchFamily="65" charset="-120"/>
              </a:rPr>
              <a:t>; </a:t>
            </a:r>
            <a:r>
              <a:rPr lang="zh-CN" altLang="en-US" sz="2800" dirty="0">
                <a:ea typeface="標楷體" panose="03000509000000000000" pitchFamily="65" charset="-120"/>
              </a:rPr>
              <a:t>當時人口超過</a:t>
            </a:r>
            <a:r>
              <a:rPr lang="en-US" altLang="zh-CN" sz="2800" dirty="0">
                <a:ea typeface="標楷體" panose="03000509000000000000" pitchFamily="65" charset="-120"/>
              </a:rPr>
              <a:t>20 </a:t>
            </a:r>
            <a:r>
              <a:rPr lang="zh-CN" altLang="en-US" sz="2800" dirty="0">
                <a:ea typeface="標楷體" panose="03000509000000000000" pitchFamily="65" charset="-120"/>
              </a:rPr>
              <a:t>萬的州郡計有</a:t>
            </a:r>
            <a:r>
              <a:rPr lang="en-US" altLang="zh-CN" sz="2800" dirty="0">
                <a:ea typeface="標楷體" panose="03000509000000000000" pitchFamily="65" charset="-120"/>
              </a:rPr>
              <a:t>55 </a:t>
            </a:r>
            <a:r>
              <a:rPr lang="zh-CN" altLang="en-US" sz="2800" dirty="0">
                <a:ea typeface="標楷體" panose="03000509000000000000" pitchFamily="65" charset="-120"/>
              </a:rPr>
              <a:t>個，而</a:t>
            </a:r>
            <a:r>
              <a:rPr lang="zh-CN" altLang="en-US"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南方地區為</a:t>
            </a:r>
            <a:r>
              <a:rPr lang="en-US" altLang="zh-CN"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44</a:t>
            </a:r>
            <a:r>
              <a:rPr lang="zh-CN" altLang="en-US" sz="28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個，幾乎佔五分之四</a:t>
            </a:r>
            <a:r>
              <a:rPr lang="zh-CN" altLang="en-US" sz="2800" dirty="0">
                <a:ea typeface="標楷體" panose="03000509000000000000" pitchFamily="65" charset="-120"/>
              </a:rPr>
              <a:t>。」</a:t>
            </a:r>
            <a:endParaRPr lang="en-US" altLang="zh-CN" sz="2800" dirty="0">
              <a:ea typeface="標楷體" panose="03000509000000000000" pitchFamily="65" charset="-120"/>
            </a:endParaRPr>
          </a:p>
          <a:p>
            <a:pPr marL="0" indent="0" algn="r">
              <a:buNone/>
            </a:pPr>
            <a:r>
              <a:rPr lang="en-US" altLang="zh-CN" sz="2800" dirty="0">
                <a:latin typeface="新細明體" panose="02020500000000000000" pitchFamily="18" charset="-120"/>
                <a:ea typeface="新細明體" panose="02020500000000000000" pitchFamily="18" charset="-120"/>
              </a:rPr>
              <a:t>《</a:t>
            </a:r>
            <a:r>
              <a:rPr lang="zh-CN" altLang="en-US" sz="2800" dirty="0">
                <a:latin typeface="新細明體" panose="02020500000000000000" pitchFamily="18" charset="-120"/>
                <a:ea typeface="新細明體" panose="02020500000000000000" pitchFamily="18" charset="-120"/>
              </a:rPr>
              <a:t>中國人口思想簡史</a:t>
            </a:r>
            <a:r>
              <a:rPr lang="en-US" altLang="zh-CN" sz="2800" dirty="0">
                <a:latin typeface="新細明體" panose="02020500000000000000" pitchFamily="18" charset="-120"/>
                <a:ea typeface="新細明體" panose="02020500000000000000" pitchFamily="18" charset="-120"/>
              </a:rPr>
              <a:t>》</a:t>
            </a:r>
            <a:endParaRPr lang="zh-HK" altLang="en-US" sz="2800" dirty="0">
              <a:latin typeface="新細明體" panose="02020500000000000000" pitchFamily="18" charset="-120"/>
              <a:ea typeface="新細明體" panose="02020500000000000000" pitchFamily="18" charset="-120"/>
            </a:endParaRPr>
          </a:p>
        </p:txBody>
      </p:sp>
      <p:pic>
        <p:nvPicPr>
          <p:cNvPr id="7" name="內容版面配置區 6"/>
          <p:cNvPicPr>
            <a:picLocks noGrp="1" noChangeAspect="1"/>
          </p:cNvPicPr>
          <p:nvPr>
            <p:ph sz="quarter" idx="4"/>
          </p:nvPr>
        </p:nvPicPr>
        <p:blipFill>
          <a:blip r:embed="rId2"/>
          <a:stretch>
            <a:fillRect/>
          </a:stretch>
        </p:blipFill>
        <p:spPr>
          <a:xfrm>
            <a:off x="5681427" y="2141837"/>
            <a:ext cx="3341080" cy="2960795"/>
          </a:xfrm>
          <a:prstGeom prst="rect">
            <a:avLst/>
          </a:prstGeom>
        </p:spPr>
      </p:pic>
      <p:sp>
        <p:nvSpPr>
          <p:cNvPr id="8" name="文字方塊 7"/>
          <p:cNvSpPr txBox="1"/>
          <p:nvPr/>
        </p:nvSpPr>
        <p:spPr>
          <a:xfrm>
            <a:off x="5727032" y="5426214"/>
            <a:ext cx="3152863" cy="369332"/>
          </a:xfrm>
          <a:prstGeom prst="rect">
            <a:avLst/>
          </a:prstGeom>
          <a:solidFill>
            <a:srgbClr val="FFFF00"/>
          </a:solidFill>
        </p:spPr>
        <p:txBody>
          <a:bodyPr wrap="square" rtlCol="0">
            <a:spAutoFit/>
          </a:bodyPr>
          <a:lstStyle/>
          <a:p>
            <a:r>
              <a:rPr lang="zh-HK" altLang="en-US" dirty="0">
                <a:solidFill>
                  <a:srgbClr val="FF0000"/>
                </a:solidFill>
              </a:rPr>
              <a:t>人口過於稠密</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令疫症傳播</a:t>
            </a:r>
            <a:r>
              <a:rPr lang="zh-HK" altLang="en-US" dirty="0">
                <a:solidFill>
                  <a:srgbClr val="FF0000"/>
                </a:solidFill>
              </a:rPr>
              <a:t>。</a:t>
            </a:r>
          </a:p>
        </p:txBody>
      </p:sp>
    </p:spTree>
    <p:extLst>
      <p:ext uri="{BB962C8B-B14F-4D97-AF65-F5344CB8AC3E}">
        <p14:creationId xmlns:p14="http://schemas.microsoft.com/office/powerpoint/2010/main" val="32856946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9734" y="-263960"/>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788398" y="1717240"/>
            <a:ext cx="4355986" cy="620620"/>
          </a:xfrm>
        </p:spPr>
        <p:txBody>
          <a:bodyPr>
            <a:noAutofit/>
          </a:bodyPr>
          <a:lstStyle/>
          <a:p>
            <a:r>
              <a:rPr lang="zh-HK" altLang="en-US" sz="3200" dirty="0"/>
              <a:t>以下一段文字描述了明代京城的生活環境。</a:t>
            </a:r>
          </a:p>
        </p:txBody>
      </p:sp>
      <p:pic>
        <p:nvPicPr>
          <p:cNvPr id="7" name="內容版面配置區 6"/>
          <p:cNvPicPr>
            <a:picLocks noGrp="1" noChangeAspect="1"/>
          </p:cNvPicPr>
          <p:nvPr>
            <p:ph sz="quarter" idx="4"/>
          </p:nvPr>
        </p:nvPicPr>
        <p:blipFill>
          <a:blip r:embed="rId2"/>
          <a:stretch>
            <a:fillRect/>
          </a:stretch>
        </p:blipFill>
        <p:spPr>
          <a:xfrm>
            <a:off x="5681427" y="2141837"/>
            <a:ext cx="3341080" cy="2960795"/>
          </a:xfrm>
          <a:prstGeom prst="rect">
            <a:avLst/>
          </a:prstGeom>
        </p:spPr>
      </p:pic>
      <p:sp>
        <p:nvSpPr>
          <p:cNvPr id="3" name="內容版面配置區 2"/>
          <p:cNvSpPr>
            <a:spLocks noGrp="1"/>
          </p:cNvSpPr>
          <p:nvPr>
            <p:ph sz="half" idx="2"/>
          </p:nvPr>
        </p:nvSpPr>
        <p:spPr>
          <a:xfrm>
            <a:off x="912186" y="2836598"/>
            <a:ext cx="4982477" cy="2665259"/>
          </a:xfrm>
        </p:spPr>
        <p:txBody>
          <a:bodyPr>
            <a:noAutofit/>
          </a:bodyPr>
          <a:lstStyle/>
          <a:p>
            <a:pPr algn="just"/>
            <a:r>
              <a:rPr lang="zh-CN" altLang="en-US" sz="3200" dirty="0"/>
              <a:t>「京師住宅既偪窄無餘地，市上又多糞穢，五方之人，繁囂雜處，又多蠅蚋，每至炎暑，幾不聊生，稍霖雨，既有浸灌之患，故痢瘟疫，相仍不絕。」</a:t>
            </a:r>
            <a:endParaRPr lang="en-US" altLang="zh-CN" sz="3200" dirty="0"/>
          </a:p>
          <a:p>
            <a:pPr marL="0" indent="0" algn="r">
              <a:buNone/>
            </a:pPr>
            <a:r>
              <a:rPr lang="en-US" altLang="zh-CN" sz="3200" dirty="0">
                <a:latin typeface="新細明體" panose="02020500000000000000" pitchFamily="18" charset="-120"/>
                <a:ea typeface="新細明體" panose="02020500000000000000" pitchFamily="18" charset="-120"/>
              </a:rPr>
              <a:t>《</a:t>
            </a:r>
            <a:r>
              <a:rPr lang="zh-CN" altLang="en-US" sz="3200" dirty="0">
                <a:latin typeface="新細明體" panose="02020500000000000000" pitchFamily="18" charset="-120"/>
                <a:ea typeface="新細明體" panose="02020500000000000000" pitchFamily="18" charset="-120"/>
              </a:rPr>
              <a:t>五雜俎</a:t>
            </a:r>
            <a:r>
              <a:rPr lang="en-US" altLang="zh-CN" sz="3200" dirty="0">
                <a:latin typeface="新細明體" panose="02020500000000000000" pitchFamily="18" charset="-120"/>
                <a:ea typeface="新細明體" panose="02020500000000000000" pitchFamily="18" charset="-120"/>
              </a:rPr>
              <a:t>》</a:t>
            </a:r>
            <a:endParaRPr lang="zh-HK" altLang="en-US" sz="3200"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107112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263960"/>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897455" y="1466296"/>
            <a:ext cx="4355986" cy="620620"/>
          </a:xfrm>
        </p:spPr>
        <p:txBody>
          <a:bodyPr>
            <a:noAutofit/>
          </a:bodyPr>
          <a:lstStyle/>
          <a:p>
            <a:r>
              <a:rPr lang="zh-HK" altLang="en-US" sz="3200" dirty="0"/>
              <a:t>以下一段文字描述了明代京城的生活環境。</a:t>
            </a:r>
          </a:p>
        </p:txBody>
      </p:sp>
      <p:sp>
        <p:nvSpPr>
          <p:cNvPr id="3" name="內容版面配置區 2"/>
          <p:cNvSpPr>
            <a:spLocks noGrp="1"/>
          </p:cNvSpPr>
          <p:nvPr>
            <p:ph sz="half" idx="2"/>
          </p:nvPr>
        </p:nvSpPr>
        <p:spPr>
          <a:xfrm>
            <a:off x="1021243" y="2585654"/>
            <a:ext cx="4982477" cy="2665259"/>
          </a:xfrm>
        </p:spPr>
        <p:txBody>
          <a:bodyPr>
            <a:noAutofit/>
          </a:bodyPr>
          <a:lstStyle/>
          <a:p>
            <a:pPr algn="just"/>
            <a:r>
              <a:rPr lang="zh-CN" altLang="en-US" sz="3200" dirty="0"/>
              <a:t>「京師住宅既</a:t>
            </a:r>
            <a:r>
              <a:rPr lang="zh-CN" altLang="en-US" sz="3200" dirty="0">
                <a:ln w="0"/>
                <a:solidFill>
                  <a:srgbClr val="FF0000"/>
                </a:solidFill>
                <a:effectLst>
                  <a:outerShdw blurRad="38100" dist="25400" dir="5400000" algn="ctr" rotWithShape="0">
                    <a:srgbClr val="6E747A">
                      <a:alpha val="43000"/>
                    </a:srgbClr>
                  </a:outerShdw>
                </a:effectLst>
              </a:rPr>
              <a:t>偪窄無餘地，市上又多糞穢</a:t>
            </a:r>
            <a:r>
              <a:rPr lang="zh-CN" altLang="en-US" sz="3200" dirty="0"/>
              <a:t>，五方之人，</a:t>
            </a:r>
            <a:r>
              <a:rPr lang="zh-CN" altLang="en-US" sz="3200" dirty="0">
                <a:ln w="0"/>
                <a:solidFill>
                  <a:srgbClr val="FF0000"/>
                </a:solidFill>
                <a:effectLst>
                  <a:outerShdw blurRad="38100" dist="25400" dir="5400000" algn="ctr" rotWithShape="0">
                    <a:srgbClr val="6E747A">
                      <a:alpha val="43000"/>
                    </a:srgbClr>
                  </a:outerShdw>
                </a:effectLst>
              </a:rPr>
              <a:t>繁囂雜處，又多蠅蚋</a:t>
            </a:r>
            <a:r>
              <a:rPr lang="zh-CN" altLang="en-US" sz="3200" dirty="0"/>
              <a:t>，每至炎暑，幾不聊生，</a:t>
            </a:r>
            <a:r>
              <a:rPr lang="zh-CN" altLang="en-US" sz="3200" dirty="0">
                <a:ln w="0"/>
                <a:solidFill>
                  <a:srgbClr val="FF0000"/>
                </a:solidFill>
                <a:effectLst>
                  <a:outerShdw blurRad="38100" dist="25400" dir="5400000" algn="ctr" rotWithShape="0">
                    <a:srgbClr val="6E747A">
                      <a:alpha val="43000"/>
                    </a:srgbClr>
                  </a:outerShdw>
                </a:effectLst>
              </a:rPr>
              <a:t>稍霖雨，既有浸灌之患</a:t>
            </a:r>
            <a:r>
              <a:rPr lang="zh-CN" altLang="en-US" sz="3200" dirty="0"/>
              <a:t>，故痢瘟疫，相仍不絕。」</a:t>
            </a:r>
            <a:endParaRPr lang="en-US" altLang="zh-CN" sz="3200" dirty="0"/>
          </a:p>
          <a:p>
            <a:pPr marL="0" indent="0" algn="r">
              <a:buNone/>
            </a:pPr>
            <a:r>
              <a:rPr lang="en-US" altLang="zh-CN" sz="3200" dirty="0">
                <a:latin typeface="新細明體" panose="02020500000000000000" pitchFamily="18" charset="-120"/>
                <a:ea typeface="新細明體" panose="02020500000000000000" pitchFamily="18" charset="-120"/>
              </a:rPr>
              <a:t>《</a:t>
            </a:r>
            <a:r>
              <a:rPr lang="zh-CN" altLang="en-US" sz="3200" dirty="0">
                <a:latin typeface="新細明體" panose="02020500000000000000" pitchFamily="18" charset="-120"/>
                <a:ea typeface="新細明體" panose="02020500000000000000" pitchFamily="18" charset="-120"/>
              </a:rPr>
              <a:t>五雜俎</a:t>
            </a:r>
            <a:r>
              <a:rPr lang="en-US" altLang="zh-CN" sz="3200" dirty="0">
                <a:latin typeface="新細明體" panose="02020500000000000000" pitchFamily="18" charset="-120"/>
                <a:ea typeface="新細明體" panose="02020500000000000000" pitchFamily="18" charset="-120"/>
              </a:rPr>
              <a:t>》</a:t>
            </a:r>
            <a:endParaRPr lang="zh-HK" altLang="en-US" sz="3200" dirty="0">
              <a:latin typeface="新細明體" panose="02020500000000000000" pitchFamily="18" charset="-120"/>
              <a:ea typeface="新細明體" panose="02020500000000000000" pitchFamily="18" charset="-120"/>
            </a:endParaRPr>
          </a:p>
        </p:txBody>
      </p:sp>
      <p:pic>
        <p:nvPicPr>
          <p:cNvPr id="7" name="內容版面配置區 6"/>
          <p:cNvPicPr>
            <a:picLocks noGrp="1" noChangeAspect="1"/>
          </p:cNvPicPr>
          <p:nvPr>
            <p:ph sz="quarter" idx="4"/>
          </p:nvPr>
        </p:nvPicPr>
        <p:blipFill>
          <a:blip r:embed="rId2"/>
          <a:stretch>
            <a:fillRect/>
          </a:stretch>
        </p:blipFill>
        <p:spPr>
          <a:xfrm>
            <a:off x="5653851" y="1481535"/>
            <a:ext cx="3341080" cy="2960795"/>
          </a:xfrm>
          <a:prstGeom prst="rect">
            <a:avLst/>
          </a:prstGeom>
        </p:spPr>
      </p:pic>
      <p:sp>
        <p:nvSpPr>
          <p:cNvPr id="6" name="文字方塊 5"/>
          <p:cNvSpPr txBox="1"/>
          <p:nvPr/>
        </p:nvSpPr>
        <p:spPr>
          <a:xfrm>
            <a:off x="6115574" y="5219481"/>
            <a:ext cx="2879357" cy="646331"/>
          </a:xfrm>
          <a:prstGeom prst="rect">
            <a:avLst/>
          </a:prstGeom>
          <a:solidFill>
            <a:srgbClr val="FFFF00"/>
          </a:solidFill>
        </p:spPr>
        <p:txBody>
          <a:bodyPr wrap="square" rtlCol="0">
            <a:spAutoFit/>
          </a:bodyPr>
          <a:lstStyle/>
          <a:p>
            <a:r>
              <a:rPr lang="zh-HK" altLang="en-US" dirty="0">
                <a:solidFill>
                  <a:srgbClr val="FF0000"/>
                </a:solidFill>
              </a:rPr>
              <a:t>人口過於稠密，衛生環境欠佳</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令疫症傳播</a:t>
            </a:r>
            <a:r>
              <a:rPr lang="zh-HK" altLang="en-US" dirty="0">
                <a:solidFill>
                  <a:srgbClr val="FF0000"/>
                </a:solidFill>
              </a:rPr>
              <a:t>。</a:t>
            </a:r>
          </a:p>
        </p:txBody>
      </p:sp>
    </p:spTree>
    <p:extLst>
      <p:ext uri="{BB962C8B-B14F-4D97-AF65-F5344CB8AC3E}">
        <p14:creationId xmlns:p14="http://schemas.microsoft.com/office/powerpoint/2010/main" val="3658755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9886" y="-310936"/>
            <a:ext cx="8154114"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785377" y="1808815"/>
            <a:ext cx="4832069" cy="576262"/>
          </a:xfrm>
        </p:spPr>
        <p:txBody>
          <a:bodyPr>
            <a:noAutofit/>
          </a:bodyPr>
          <a:lstStyle/>
          <a:p>
            <a:r>
              <a:rPr lang="zh-HK" altLang="en-US" sz="3200" dirty="0"/>
              <a:t>下圖展示了本港於</a:t>
            </a:r>
            <a:r>
              <a:rPr lang="en-US" altLang="zh-HK" sz="3200" dirty="0"/>
              <a:t>1894</a:t>
            </a:r>
            <a:r>
              <a:rPr lang="zh-HK" altLang="en-US" sz="3200" dirty="0"/>
              <a:t>年鼠疫發生時的生活狀況。</a:t>
            </a:r>
          </a:p>
        </p:txBody>
      </p:sp>
      <p:pic>
        <p:nvPicPr>
          <p:cNvPr id="6" name="內容版面配置區 5"/>
          <p:cNvPicPr>
            <a:picLocks noGrp="1" noChangeAspect="1"/>
          </p:cNvPicPr>
          <p:nvPr>
            <p:ph sz="half" idx="2"/>
          </p:nvPr>
        </p:nvPicPr>
        <p:blipFill>
          <a:blip r:embed="rId2"/>
          <a:stretch>
            <a:fillRect/>
          </a:stretch>
        </p:blipFill>
        <p:spPr>
          <a:xfrm>
            <a:off x="247243" y="2892841"/>
            <a:ext cx="2665412" cy="2665412"/>
          </a:xfrm>
          <a:prstGeom prst="rect">
            <a:avLst/>
          </a:prstGeom>
        </p:spPr>
      </p:pic>
      <p:pic>
        <p:nvPicPr>
          <p:cNvPr id="8" name="圖片 7"/>
          <p:cNvPicPr>
            <a:picLocks noChangeAspect="1"/>
          </p:cNvPicPr>
          <p:nvPr/>
        </p:nvPicPr>
        <p:blipFill>
          <a:blip r:embed="rId3"/>
          <a:stretch>
            <a:fillRect/>
          </a:stretch>
        </p:blipFill>
        <p:spPr>
          <a:xfrm>
            <a:off x="3033553" y="2892841"/>
            <a:ext cx="3744559" cy="2724407"/>
          </a:xfrm>
          <a:prstGeom prst="rect">
            <a:avLst/>
          </a:prstGeom>
        </p:spPr>
      </p:pic>
      <p:pic>
        <p:nvPicPr>
          <p:cNvPr id="9" name="內容版面配置區 6">
            <a:extLst>
              <a:ext uri="{FF2B5EF4-FFF2-40B4-BE49-F238E27FC236}">
                <a16:creationId xmlns:a16="http://schemas.microsoft.com/office/drawing/2014/main" id="{AA0AA78C-E1AA-4875-BD75-55BE4DB8E50E}"/>
              </a:ext>
            </a:extLst>
          </p:cNvPr>
          <p:cNvPicPr>
            <a:picLocks noChangeAspect="1"/>
          </p:cNvPicPr>
          <p:nvPr/>
        </p:nvPicPr>
        <p:blipFill>
          <a:blip r:embed="rId4"/>
          <a:stretch>
            <a:fillRect/>
          </a:stretch>
        </p:blipFill>
        <p:spPr>
          <a:xfrm>
            <a:off x="5372508" y="1325748"/>
            <a:ext cx="3771492" cy="3342217"/>
          </a:xfrm>
          <a:prstGeom prst="rect">
            <a:avLst/>
          </a:prstGeom>
        </p:spPr>
      </p:pic>
      <p:sp>
        <p:nvSpPr>
          <p:cNvPr id="4" name="內容版面配置區 3">
            <a:extLst>
              <a:ext uri="{FF2B5EF4-FFF2-40B4-BE49-F238E27FC236}">
                <a16:creationId xmlns:a16="http://schemas.microsoft.com/office/drawing/2014/main" id="{A3A192D2-6848-4200-8602-6F987547485B}"/>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421652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4380" y="-308638"/>
            <a:ext cx="8161867" cy="1981200"/>
          </a:xfrm>
        </p:spPr>
        <p:txBody>
          <a:bodyPr>
            <a:normAutofit/>
          </a:bodyPr>
          <a:lstStyle/>
          <a:p>
            <a:r>
              <a:rPr lang="en-US" altLang="zh-HK" sz="3600" dirty="0"/>
              <a:t>2. </a:t>
            </a:r>
            <a:r>
              <a:rPr lang="zh-TW" altLang="en-US" sz="3600" dirty="0"/>
              <a:t>縱觀歷史，有何因素導致疫症出現</a:t>
            </a:r>
            <a:r>
              <a:rPr lang="zh-HK" altLang="en-US" sz="3600" dirty="0"/>
              <a:t>？</a:t>
            </a:r>
          </a:p>
        </p:txBody>
      </p:sp>
      <p:sp>
        <p:nvSpPr>
          <p:cNvPr id="5" name="文字版面配置區 4"/>
          <p:cNvSpPr>
            <a:spLocks noGrp="1"/>
          </p:cNvSpPr>
          <p:nvPr>
            <p:ph type="body" idx="1"/>
          </p:nvPr>
        </p:nvSpPr>
        <p:spPr>
          <a:xfrm>
            <a:off x="663442" y="1808815"/>
            <a:ext cx="4832069" cy="576262"/>
          </a:xfrm>
        </p:spPr>
        <p:txBody>
          <a:bodyPr>
            <a:noAutofit/>
          </a:bodyPr>
          <a:lstStyle/>
          <a:p>
            <a:r>
              <a:rPr lang="zh-HK" altLang="en-US" sz="3200" dirty="0"/>
              <a:t>下圖展示了本港於</a:t>
            </a:r>
            <a:r>
              <a:rPr lang="en-US" altLang="zh-HK" sz="3200" dirty="0"/>
              <a:t>1894</a:t>
            </a:r>
            <a:r>
              <a:rPr lang="zh-HK" altLang="en-US" sz="3200" dirty="0"/>
              <a:t>年鼠疫發生時的生活狀況。</a:t>
            </a:r>
          </a:p>
        </p:txBody>
      </p:sp>
      <p:pic>
        <p:nvPicPr>
          <p:cNvPr id="6" name="內容版面配置區 5"/>
          <p:cNvPicPr>
            <a:picLocks noGrp="1" noChangeAspect="1"/>
          </p:cNvPicPr>
          <p:nvPr>
            <p:ph sz="half" idx="2"/>
          </p:nvPr>
        </p:nvPicPr>
        <p:blipFill>
          <a:blip r:embed="rId2"/>
          <a:stretch>
            <a:fillRect/>
          </a:stretch>
        </p:blipFill>
        <p:spPr>
          <a:xfrm>
            <a:off x="414065" y="2688657"/>
            <a:ext cx="2665412" cy="2665412"/>
          </a:xfrm>
          <a:prstGeom prst="rect">
            <a:avLst/>
          </a:prstGeom>
        </p:spPr>
      </p:pic>
      <p:pic>
        <p:nvPicPr>
          <p:cNvPr id="7" name="內容版面配置區 6"/>
          <p:cNvPicPr>
            <a:picLocks noGrp="1" noChangeAspect="1"/>
          </p:cNvPicPr>
          <p:nvPr>
            <p:ph sz="quarter" idx="4"/>
          </p:nvPr>
        </p:nvPicPr>
        <p:blipFill>
          <a:blip r:embed="rId3"/>
          <a:stretch>
            <a:fillRect/>
          </a:stretch>
        </p:blipFill>
        <p:spPr>
          <a:xfrm>
            <a:off x="5230532" y="1217573"/>
            <a:ext cx="3771492" cy="3342217"/>
          </a:xfrm>
          <a:prstGeom prst="rect">
            <a:avLst/>
          </a:prstGeom>
        </p:spPr>
      </p:pic>
      <p:pic>
        <p:nvPicPr>
          <p:cNvPr id="8" name="圖片 7"/>
          <p:cNvPicPr>
            <a:picLocks noChangeAspect="1"/>
          </p:cNvPicPr>
          <p:nvPr/>
        </p:nvPicPr>
        <p:blipFill>
          <a:blip r:embed="rId4"/>
          <a:stretch>
            <a:fillRect/>
          </a:stretch>
        </p:blipFill>
        <p:spPr>
          <a:xfrm>
            <a:off x="3133223" y="2696466"/>
            <a:ext cx="3744559" cy="2724407"/>
          </a:xfrm>
          <a:prstGeom prst="rect">
            <a:avLst/>
          </a:prstGeom>
        </p:spPr>
      </p:pic>
      <p:sp>
        <p:nvSpPr>
          <p:cNvPr id="9" name="文字方塊 8"/>
          <p:cNvSpPr txBox="1"/>
          <p:nvPr/>
        </p:nvSpPr>
        <p:spPr>
          <a:xfrm>
            <a:off x="1709016" y="5547596"/>
            <a:ext cx="4587510" cy="369332"/>
          </a:xfrm>
          <a:prstGeom prst="rect">
            <a:avLst/>
          </a:prstGeom>
          <a:solidFill>
            <a:srgbClr val="FFFF00"/>
          </a:solidFill>
        </p:spPr>
        <p:txBody>
          <a:bodyPr wrap="square" rtlCol="0">
            <a:spAutoFit/>
          </a:bodyPr>
          <a:lstStyle/>
          <a:p>
            <a:r>
              <a:rPr lang="zh-HK" altLang="en-US" dirty="0">
                <a:solidFill>
                  <a:srgbClr val="FF0000"/>
                </a:solidFill>
              </a:rPr>
              <a:t>人口過於稠密，衛生環境欠佳</a:t>
            </a:r>
            <a:r>
              <a:rPr lang="en-US" altLang="zh-HK" dirty="0">
                <a:solidFill>
                  <a:srgbClr val="FF0000"/>
                </a:solidFill>
                <a:sym typeface="Wingdings" panose="05000000000000000000" pitchFamily="2" charset="2"/>
              </a:rPr>
              <a:t></a:t>
            </a:r>
            <a:r>
              <a:rPr lang="zh-HK" altLang="en-US" dirty="0">
                <a:solidFill>
                  <a:srgbClr val="FF0000"/>
                </a:solidFill>
                <a:sym typeface="Wingdings" panose="05000000000000000000" pitchFamily="2" charset="2"/>
              </a:rPr>
              <a:t>令疫症傳播</a:t>
            </a:r>
            <a:r>
              <a:rPr lang="zh-HK" altLang="en-US" dirty="0">
                <a:solidFill>
                  <a:srgbClr val="FF0000"/>
                </a:solidFill>
              </a:rPr>
              <a:t>。</a:t>
            </a:r>
          </a:p>
        </p:txBody>
      </p:sp>
      <p:sp>
        <p:nvSpPr>
          <p:cNvPr id="10" name="橢圓 9"/>
          <p:cNvSpPr/>
          <p:nvPr/>
        </p:nvSpPr>
        <p:spPr>
          <a:xfrm>
            <a:off x="207919" y="3911524"/>
            <a:ext cx="2804406" cy="12233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橢圓 10"/>
          <p:cNvSpPr/>
          <p:nvPr/>
        </p:nvSpPr>
        <p:spPr>
          <a:xfrm>
            <a:off x="4037372" y="3635711"/>
            <a:ext cx="2804406" cy="12233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318686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2526" y="91440"/>
            <a:ext cx="7704667" cy="1981200"/>
          </a:xfrm>
        </p:spPr>
        <p:txBody>
          <a:bodyPr/>
          <a:lstStyle/>
          <a:p>
            <a:r>
              <a:rPr lang="zh-HK" altLang="en-US" dirty="0"/>
              <a:t>小結</a:t>
            </a:r>
            <a:r>
              <a:rPr lang="en-US" altLang="zh-HK" dirty="0"/>
              <a:t>—</a:t>
            </a:r>
            <a:r>
              <a:rPr lang="zh-TW" altLang="en-US" dirty="0"/>
              <a:t>縱觀歷史，有何因素導致疫症出現</a:t>
            </a:r>
            <a:r>
              <a:rPr lang="zh-HK" altLang="en-US" dirty="0"/>
              <a:t>？</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688572017"/>
              </p:ext>
            </p:extLst>
          </p:nvPr>
        </p:nvGraphicFramePr>
        <p:xfrm>
          <a:off x="633984" y="2072640"/>
          <a:ext cx="8278367" cy="446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231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3681" y="-53688"/>
            <a:ext cx="8036032" cy="1981200"/>
          </a:xfrm>
        </p:spPr>
        <p:txBody>
          <a:bodyPr/>
          <a:lstStyle/>
          <a:p>
            <a:r>
              <a:rPr lang="zh-HK" altLang="en-US" dirty="0"/>
              <a:t>延伸學習</a:t>
            </a:r>
            <a:r>
              <a:rPr lang="en-US" altLang="zh-HK" dirty="0"/>
              <a:t>—</a:t>
            </a:r>
            <a:r>
              <a:rPr lang="zh-TW" altLang="en-US" dirty="0"/>
              <a:t>縱觀歷史，還有甚麼因素導致疫症出現</a:t>
            </a:r>
            <a:r>
              <a:rPr lang="zh-HK" altLang="en-US" dirty="0"/>
              <a:t>？</a:t>
            </a:r>
          </a:p>
        </p:txBody>
      </p:sp>
      <p:sp>
        <p:nvSpPr>
          <p:cNvPr id="8" name="文字版面配置區 7"/>
          <p:cNvSpPr>
            <a:spLocks noGrp="1"/>
          </p:cNvSpPr>
          <p:nvPr>
            <p:ph type="body" idx="1"/>
          </p:nvPr>
        </p:nvSpPr>
        <p:spPr>
          <a:xfrm>
            <a:off x="1255751" y="2150270"/>
            <a:ext cx="3456291" cy="576262"/>
          </a:xfrm>
        </p:spPr>
        <p:txBody>
          <a:bodyPr>
            <a:normAutofit fontScale="62500" lnSpcReduction="20000"/>
          </a:bodyPr>
          <a:lstStyle/>
          <a:p>
            <a:r>
              <a:rPr lang="zh-HK" altLang="en-US" dirty="0"/>
              <a:t>下文闡述了戰亂與疫症的關係。</a:t>
            </a:r>
          </a:p>
        </p:txBody>
      </p:sp>
      <p:sp>
        <p:nvSpPr>
          <p:cNvPr id="3" name="內容版面配置區 2"/>
          <p:cNvSpPr>
            <a:spLocks noGrp="1"/>
          </p:cNvSpPr>
          <p:nvPr>
            <p:ph sz="half" idx="2"/>
          </p:nvPr>
        </p:nvSpPr>
        <p:spPr>
          <a:xfrm>
            <a:off x="1013681" y="2798839"/>
            <a:ext cx="4093778" cy="3453680"/>
          </a:xfrm>
        </p:spPr>
        <p:txBody>
          <a:bodyPr>
            <a:normAutofit fontScale="85000" lnSpcReduction="10000"/>
          </a:bodyPr>
          <a:lstStyle/>
          <a:p>
            <a:pPr algn="just" fontAlgn="base"/>
            <a:r>
              <a:rPr lang="en-US" altLang="zh-HK" dirty="0"/>
              <a:t>Civil unrest and war contribute to the spread of infectious disease. Destruction of the physical and often economic infrastructure of the area. For example, dengue increased in South-East Asia during the Second World War and the immediate post-war period, due to the spread of mosquitos and different virus strains throughout the region…Wars caused refugee problems. The overcrowded refugee camps may lead to disease epidemics, such as the cholera epidemic in Goma, Democratic Republic of the Congo, which killed thousands of people in a short period of time during 1994.</a:t>
            </a:r>
            <a:endParaRPr lang="zh-TW" altLang="zh-HK" dirty="0"/>
          </a:p>
          <a:p>
            <a:pPr marL="0" indent="0" algn="r">
              <a:buNone/>
            </a:pPr>
            <a:r>
              <a:rPr lang="en-US" altLang="zh-HK" sz="1100" i="1" dirty="0"/>
              <a:t>WHO Report on Global Surveillance of Epidemic-prone Infectious Diseases - Introduction</a:t>
            </a:r>
            <a:endParaRPr lang="zh-HK" altLang="en-US" dirty="0"/>
          </a:p>
        </p:txBody>
      </p:sp>
      <p:pic>
        <p:nvPicPr>
          <p:cNvPr id="5" name="內容版面配置區 4"/>
          <p:cNvPicPr>
            <a:picLocks noGrp="1" noChangeAspect="1"/>
          </p:cNvPicPr>
          <p:nvPr>
            <p:ph sz="quarter" idx="4"/>
          </p:nvPr>
        </p:nvPicPr>
        <p:blipFill>
          <a:blip r:embed="rId2"/>
          <a:stretch>
            <a:fillRect/>
          </a:stretch>
        </p:blipFill>
        <p:spPr>
          <a:xfrm>
            <a:off x="7032272" y="4596620"/>
            <a:ext cx="1944793" cy="1938696"/>
          </a:xfrm>
          <a:prstGeom prst="rect">
            <a:avLst/>
          </a:prstGeom>
        </p:spPr>
      </p:pic>
      <p:sp>
        <p:nvSpPr>
          <p:cNvPr id="7" name="雲朵形圖說文字 6"/>
          <p:cNvSpPr/>
          <p:nvPr/>
        </p:nvSpPr>
        <p:spPr>
          <a:xfrm>
            <a:off x="5206314" y="2372497"/>
            <a:ext cx="3770751" cy="203231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HK" altLang="en-US" dirty="0"/>
              <a:t>除了之前提及戰爭導致交流頻繁而引起疫症外，戰亂還在甚麼方面導致疫症出現？！</a:t>
            </a:r>
          </a:p>
        </p:txBody>
      </p:sp>
    </p:spTree>
    <p:extLst>
      <p:ext uri="{BB962C8B-B14F-4D97-AF65-F5344CB8AC3E}">
        <p14:creationId xmlns:p14="http://schemas.microsoft.com/office/powerpoint/2010/main" val="24307732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3681" y="-53688"/>
            <a:ext cx="8036032" cy="1981200"/>
          </a:xfrm>
        </p:spPr>
        <p:txBody>
          <a:bodyPr/>
          <a:lstStyle/>
          <a:p>
            <a:r>
              <a:rPr lang="zh-HK" altLang="en-US" dirty="0"/>
              <a:t>延伸學習</a:t>
            </a:r>
            <a:r>
              <a:rPr lang="en-US" altLang="zh-HK" dirty="0"/>
              <a:t>—</a:t>
            </a:r>
            <a:r>
              <a:rPr lang="zh-TW" altLang="en-US" dirty="0"/>
              <a:t>縱觀歷史，還有甚麼因素導致疫症出現</a:t>
            </a:r>
            <a:r>
              <a:rPr lang="zh-HK" altLang="en-US" dirty="0"/>
              <a:t>？</a:t>
            </a:r>
          </a:p>
        </p:txBody>
      </p:sp>
      <p:sp>
        <p:nvSpPr>
          <p:cNvPr id="8" name="文字版面配置區 7"/>
          <p:cNvSpPr>
            <a:spLocks noGrp="1"/>
          </p:cNvSpPr>
          <p:nvPr>
            <p:ph type="body" idx="1"/>
          </p:nvPr>
        </p:nvSpPr>
        <p:spPr>
          <a:xfrm>
            <a:off x="1255751" y="2150270"/>
            <a:ext cx="3456291" cy="576262"/>
          </a:xfrm>
        </p:spPr>
        <p:txBody>
          <a:bodyPr>
            <a:normAutofit fontScale="62500" lnSpcReduction="20000"/>
          </a:bodyPr>
          <a:lstStyle/>
          <a:p>
            <a:r>
              <a:rPr lang="zh-HK" altLang="en-US" dirty="0"/>
              <a:t>下文闡述了戰亂與疫症的關係。</a:t>
            </a:r>
          </a:p>
        </p:txBody>
      </p:sp>
      <p:sp>
        <p:nvSpPr>
          <p:cNvPr id="3" name="內容版面配置區 2"/>
          <p:cNvSpPr>
            <a:spLocks noGrp="1"/>
          </p:cNvSpPr>
          <p:nvPr>
            <p:ph sz="half" idx="2"/>
          </p:nvPr>
        </p:nvSpPr>
        <p:spPr>
          <a:xfrm>
            <a:off x="1013681" y="2798839"/>
            <a:ext cx="4093778" cy="3453680"/>
          </a:xfrm>
        </p:spPr>
        <p:txBody>
          <a:bodyPr>
            <a:normAutofit fontScale="85000" lnSpcReduction="10000"/>
          </a:bodyPr>
          <a:lstStyle/>
          <a:p>
            <a:pPr algn="just" fontAlgn="base"/>
            <a:r>
              <a:rPr lang="en-US" altLang="zh-HK" dirty="0"/>
              <a:t>Civil unrest and war contribute to the spread of infectious disease. </a:t>
            </a:r>
            <a:r>
              <a:rPr lang="en-US" altLang="zh-HK" dirty="0">
                <a:solidFill>
                  <a:srgbClr val="FF0000"/>
                </a:solidFill>
              </a:rPr>
              <a:t>Destruction of the physical and often economic infrastructure </a:t>
            </a:r>
            <a:r>
              <a:rPr lang="en-US" altLang="zh-HK" dirty="0"/>
              <a:t>of the area. For example, </a:t>
            </a:r>
            <a:r>
              <a:rPr lang="en-US" altLang="zh-HK" dirty="0">
                <a:solidFill>
                  <a:srgbClr val="FF0000"/>
                </a:solidFill>
              </a:rPr>
              <a:t>dengue</a:t>
            </a:r>
            <a:r>
              <a:rPr lang="en-US" altLang="zh-HK" dirty="0"/>
              <a:t> increased in South-East Asia during the Second World War and the immediate post-war period, due to the </a:t>
            </a:r>
            <a:r>
              <a:rPr lang="en-US" altLang="zh-HK" dirty="0">
                <a:solidFill>
                  <a:srgbClr val="FF0000"/>
                </a:solidFill>
              </a:rPr>
              <a:t>spread of mosquitos and different virus strains</a:t>
            </a:r>
            <a:r>
              <a:rPr lang="en-US" altLang="zh-HK" dirty="0"/>
              <a:t> throughout the region…Wars caused refugee problems. </a:t>
            </a:r>
            <a:r>
              <a:rPr lang="en-US" altLang="zh-HK" dirty="0">
                <a:solidFill>
                  <a:srgbClr val="FF0000"/>
                </a:solidFill>
              </a:rPr>
              <a:t>The overcrowded refugee camps may lead to disease epidemics</a:t>
            </a:r>
            <a:r>
              <a:rPr lang="en-US" altLang="zh-HK" dirty="0"/>
              <a:t>, such as the </a:t>
            </a:r>
            <a:r>
              <a:rPr lang="en-US" altLang="zh-HK" dirty="0">
                <a:solidFill>
                  <a:srgbClr val="FF0000"/>
                </a:solidFill>
              </a:rPr>
              <a:t>cholera epidemic in Goma, Democratic Republic of the Congo</a:t>
            </a:r>
            <a:r>
              <a:rPr lang="en-US" altLang="zh-HK" dirty="0"/>
              <a:t>, which killed thousands of people in a short period of time during 1994.</a:t>
            </a:r>
            <a:endParaRPr lang="zh-TW" altLang="zh-HK" dirty="0"/>
          </a:p>
          <a:p>
            <a:pPr marL="0" indent="0" algn="r">
              <a:buNone/>
            </a:pPr>
            <a:r>
              <a:rPr lang="en-US" altLang="zh-HK" sz="1100" i="1" dirty="0"/>
              <a:t>WHO Report on Global Surveillance of Epidemic-prone Infectious Diseases - Introduction</a:t>
            </a:r>
            <a:endParaRPr lang="zh-HK" altLang="en-US" dirty="0"/>
          </a:p>
        </p:txBody>
      </p:sp>
      <p:pic>
        <p:nvPicPr>
          <p:cNvPr id="5" name="內容版面配置區 4"/>
          <p:cNvPicPr>
            <a:picLocks noGrp="1" noChangeAspect="1"/>
          </p:cNvPicPr>
          <p:nvPr>
            <p:ph sz="quarter" idx="4"/>
          </p:nvPr>
        </p:nvPicPr>
        <p:blipFill>
          <a:blip r:embed="rId2"/>
          <a:stretch>
            <a:fillRect/>
          </a:stretch>
        </p:blipFill>
        <p:spPr>
          <a:xfrm>
            <a:off x="7587049" y="3796384"/>
            <a:ext cx="1462664" cy="1458078"/>
          </a:xfrm>
          <a:prstGeom prst="rect">
            <a:avLst/>
          </a:prstGeom>
        </p:spPr>
      </p:pic>
      <p:sp>
        <p:nvSpPr>
          <p:cNvPr id="7" name="雲朵形圖說文字 6"/>
          <p:cNvSpPr/>
          <p:nvPr/>
        </p:nvSpPr>
        <p:spPr>
          <a:xfrm>
            <a:off x="5278962" y="1422245"/>
            <a:ext cx="3770751" cy="203231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HK" altLang="en-US" dirty="0"/>
              <a:t>除了之前提及戰爭導致交流頻繁而引起疫症外，戰亂還在甚麼方面導致疫症出現？！</a:t>
            </a:r>
          </a:p>
        </p:txBody>
      </p:sp>
      <p:sp>
        <p:nvSpPr>
          <p:cNvPr id="9" name="文字方塊 8"/>
          <p:cNvSpPr txBox="1"/>
          <p:nvPr/>
        </p:nvSpPr>
        <p:spPr>
          <a:xfrm>
            <a:off x="5107459" y="3454556"/>
            <a:ext cx="2479590" cy="2831544"/>
          </a:xfrm>
          <a:prstGeom prst="rect">
            <a:avLst/>
          </a:prstGeom>
          <a:solidFill>
            <a:srgbClr val="FFFF00"/>
          </a:solidFill>
        </p:spPr>
        <p:txBody>
          <a:bodyPr wrap="square" rtlCol="0">
            <a:spAutoFit/>
          </a:bodyPr>
          <a:lstStyle/>
          <a:p>
            <a:r>
              <a:rPr lang="zh-HK" altLang="en-US" sz="1600" dirty="0">
                <a:solidFill>
                  <a:srgbClr val="FF0000"/>
                </a:solidFill>
              </a:rPr>
              <a:t>資料所示：</a:t>
            </a:r>
            <a:endParaRPr lang="en-US" altLang="zh-HK" sz="1600" dirty="0">
              <a:solidFill>
                <a:srgbClr val="FF0000"/>
              </a:solidFill>
            </a:endParaRPr>
          </a:p>
          <a:p>
            <a:r>
              <a:rPr lang="en-US" altLang="zh-HK" sz="1600" dirty="0">
                <a:solidFill>
                  <a:srgbClr val="FF0000"/>
                </a:solidFill>
              </a:rPr>
              <a:t>-</a:t>
            </a:r>
            <a:r>
              <a:rPr lang="zh-HK" altLang="en-US" sz="1600" dirty="0">
                <a:solidFill>
                  <a:srgbClr val="FF0000"/>
                </a:solidFill>
              </a:rPr>
              <a:t>戰爭破壞導致環境衛生惡劣</a:t>
            </a:r>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引發疫症</a:t>
            </a:r>
            <a:endParaRPr lang="en-US" altLang="zh-HK" sz="1600" dirty="0">
              <a:solidFill>
                <a:srgbClr val="FF0000"/>
              </a:solidFill>
              <a:sym typeface="Wingdings" panose="05000000000000000000" pitchFamily="2" charset="2"/>
            </a:endParaRPr>
          </a:p>
          <a:p>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難民營環境惡劣</a:t>
            </a:r>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引發疫症</a:t>
            </a:r>
            <a:endParaRPr lang="en-US" altLang="zh-HK" sz="1600" dirty="0">
              <a:solidFill>
                <a:srgbClr val="FF0000"/>
              </a:solidFill>
              <a:sym typeface="Wingdings" panose="05000000000000000000" pitchFamily="2" charset="2"/>
            </a:endParaRPr>
          </a:p>
          <a:p>
            <a:r>
              <a:rPr lang="zh-HK" altLang="en-US" sz="1600" dirty="0">
                <a:solidFill>
                  <a:srgbClr val="FF0000"/>
                </a:solidFill>
                <a:sym typeface="Wingdings" panose="05000000000000000000" pitchFamily="2" charset="2"/>
              </a:rPr>
              <a:t>個人所知：</a:t>
            </a:r>
            <a:endParaRPr lang="en-US" altLang="zh-HK" sz="1600" dirty="0">
              <a:solidFill>
                <a:srgbClr val="FF0000"/>
              </a:solidFill>
              <a:sym typeface="Wingdings" panose="05000000000000000000" pitchFamily="2" charset="2"/>
            </a:endParaRPr>
          </a:p>
          <a:p>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戰場上的屍體未有妥善安葬引發疫症</a:t>
            </a:r>
            <a:endParaRPr lang="en-US" altLang="zh-HK" sz="1600" dirty="0">
              <a:solidFill>
                <a:srgbClr val="FF0000"/>
              </a:solidFill>
              <a:sym typeface="Wingdings" panose="05000000000000000000" pitchFamily="2" charset="2"/>
            </a:endParaRPr>
          </a:p>
          <a:p>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戰亂導致食物，水源受污染</a:t>
            </a:r>
            <a:r>
              <a:rPr lang="en-US" altLang="zh-HK" sz="1600" dirty="0">
                <a:solidFill>
                  <a:srgbClr val="FF0000"/>
                </a:solidFill>
                <a:sym typeface="Wingdings" panose="05000000000000000000" pitchFamily="2" charset="2"/>
              </a:rPr>
              <a:t></a:t>
            </a:r>
            <a:r>
              <a:rPr lang="zh-HK" altLang="en-US" sz="1600" dirty="0">
                <a:solidFill>
                  <a:srgbClr val="FF0000"/>
                </a:solidFill>
                <a:sym typeface="Wingdings" panose="05000000000000000000" pitchFamily="2" charset="2"/>
              </a:rPr>
              <a:t>引發疫症</a:t>
            </a:r>
            <a:endParaRPr lang="en-US" altLang="zh-HK" sz="1600" dirty="0">
              <a:solidFill>
                <a:srgbClr val="FF0000"/>
              </a:solidFill>
              <a:sym typeface="Wingdings" panose="05000000000000000000" pitchFamily="2" charset="2"/>
            </a:endParaRPr>
          </a:p>
          <a:p>
            <a:endParaRPr lang="en-US" altLang="zh-HK" dirty="0">
              <a:solidFill>
                <a:srgbClr val="FF0000"/>
              </a:solidFill>
            </a:endParaRPr>
          </a:p>
        </p:txBody>
      </p:sp>
    </p:spTree>
    <p:extLst>
      <p:ext uri="{BB962C8B-B14F-4D97-AF65-F5344CB8AC3E}">
        <p14:creationId xmlns:p14="http://schemas.microsoft.com/office/powerpoint/2010/main" val="103952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4382" y="12183"/>
            <a:ext cx="8161867" cy="1981200"/>
          </a:xfrm>
        </p:spPr>
        <p:txBody>
          <a:bodyPr/>
          <a:lstStyle/>
          <a:p>
            <a:r>
              <a:rPr lang="zh-HK" altLang="en-US" dirty="0"/>
              <a:t>延伸學習</a:t>
            </a:r>
            <a:r>
              <a:rPr lang="en-US" altLang="zh-HK" dirty="0"/>
              <a:t>—</a:t>
            </a:r>
            <a:r>
              <a:rPr lang="zh-TW" altLang="en-US" dirty="0"/>
              <a:t>縱觀歷史，還有甚麼因素導致疫症出現</a:t>
            </a:r>
            <a:r>
              <a:rPr lang="zh-HK" altLang="en-US" dirty="0"/>
              <a:t>？</a:t>
            </a:r>
          </a:p>
        </p:txBody>
      </p:sp>
      <p:sp>
        <p:nvSpPr>
          <p:cNvPr id="4" name="文字版面配置區 3"/>
          <p:cNvSpPr>
            <a:spLocks noGrp="1"/>
          </p:cNvSpPr>
          <p:nvPr>
            <p:ph type="body" idx="1"/>
          </p:nvPr>
        </p:nvSpPr>
        <p:spPr>
          <a:xfrm>
            <a:off x="1225527" y="2107929"/>
            <a:ext cx="3456291" cy="576262"/>
          </a:xfrm>
        </p:spPr>
        <p:txBody>
          <a:bodyPr>
            <a:normAutofit fontScale="62500" lnSpcReduction="20000"/>
          </a:bodyPr>
          <a:lstStyle/>
          <a:p>
            <a:r>
              <a:rPr lang="zh-HK" altLang="en-US" dirty="0"/>
              <a:t>以下一段文字描述了明代北京地區發生瘟疫的情況。</a:t>
            </a:r>
          </a:p>
        </p:txBody>
      </p:sp>
      <p:sp>
        <p:nvSpPr>
          <p:cNvPr id="5" name="內容版面配置區 4"/>
          <p:cNvSpPr>
            <a:spLocks noGrp="1"/>
          </p:cNvSpPr>
          <p:nvPr>
            <p:ph sz="half" idx="2"/>
          </p:nvPr>
        </p:nvSpPr>
        <p:spPr>
          <a:xfrm>
            <a:off x="1117548" y="2736740"/>
            <a:ext cx="3672248" cy="2665259"/>
          </a:xfrm>
        </p:spPr>
        <p:txBody>
          <a:bodyPr/>
          <a:lstStyle/>
          <a:p>
            <a:r>
              <a:rPr lang="zh-HK" altLang="en-US" dirty="0">
                <a:ea typeface="標楷體" panose="03000509000000000000" pitchFamily="65" charset="-120"/>
              </a:rPr>
              <a:t>「北直隸在明前期</a:t>
            </a:r>
            <a:r>
              <a:rPr lang="en-US" altLang="zh-HK" dirty="0">
                <a:ea typeface="標楷體" panose="03000509000000000000" pitchFamily="65" charset="-120"/>
              </a:rPr>
              <a:t>(1368-1464)</a:t>
            </a:r>
            <a:r>
              <a:rPr lang="zh-HK" altLang="en-US" dirty="0">
                <a:ea typeface="標楷體" panose="03000509000000000000" pitchFamily="65" charset="-120"/>
              </a:rPr>
              <a:t>的疫癘較少，到明中期</a:t>
            </a:r>
            <a:r>
              <a:rPr lang="en-US" altLang="zh-HK" dirty="0">
                <a:ea typeface="標楷體" panose="03000509000000000000" pitchFamily="65" charset="-120"/>
              </a:rPr>
              <a:t>(1465-1560)</a:t>
            </a:r>
            <a:r>
              <a:rPr lang="zh-HK" altLang="en-US" dirty="0">
                <a:ea typeface="標楷體" panose="03000509000000000000" pitchFamily="65" charset="-120"/>
              </a:rPr>
              <a:t>的後半始見增加，迨明後期</a:t>
            </a:r>
            <a:r>
              <a:rPr lang="en-US" altLang="zh-HK" dirty="0">
                <a:ea typeface="標楷體" panose="03000509000000000000" pitchFamily="65" charset="-120"/>
              </a:rPr>
              <a:t>(1561-1644)</a:t>
            </a:r>
            <a:r>
              <a:rPr lang="zh-HK" altLang="en-US" dirty="0">
                <a:ea typeface="標楷體" panose="03000509000000000000" pitchFamily="65" charset="-120"/>
              </a:rPr>
              <a:t>則增長的情況更加明顯。」</a:t>
            </a:r>
            <a:endParaRPr lang="en-US" altLang="zh-HK" dirty="0">
              <a:ea typeface="標楷體" panose="03000509000000000000" pitchFamily="65" charset="-120"/>
            </a:endParaRPr>
          </a:p>
          <a:p>
            <a:pPr marL="0" indent="0" algn="r">
              <a:buNone/>
            </a:pPr>
            <a:r>
              <a:rPr lang="en-US" altLang="zh-HK" dirty="0"/>
              <a:t>〈</a:t>
            </a:r>
            <a:r>
              <a:rPr lang="zh-HK" altLang="en-US" sz="1400" dirty="0"/>
              <a:t>明代北京的瘟疫與帝國醫療體系的應變</a:t>
            </a:r>
            <a:r>
              <a:rPr lang="en-US" altLang="zh-HK" dirty="0"/>
              <a:t>〉</a:t>
            </a:r>
            <a:endParaRPr lang="zh-HK" altLang="en-US" dirty="0"/>
          </a:p>
        </p:txBody>
      </p:sp>
      <p:sp>
        <p:nvSpPr>
          <p:cNvPr id="6" name="文字版面配置區 5"/>
          <p:cNvSpPr>
            <a:spLocks noGrp="1"/>
          </p:cNvSpPr>
          <p:nvPr>
            <p:ph type="body" sz="quarter" idx="3"/>
          </p:nvPr>
        </p:nvSpPr>
        <p:spPr>
          <a:xfrm>
            <a:off x="5161708" y="2107929"/>
            <a:ext cx="3467806" cy="576262"/>
          </a:xfrm>
        </p:spPr>
        <p:txBody>
          <a:bodyPr>
            <a:normAutofit fontScale="62500" lnSpcReduction="20000"/>
          </a:bodyPr>
          <a:lstStyle/>
          <a:p>
            <a:r>
              <a:rPr lang="zh-HK" altLang="en-US" dirty="0"/>
              <a:t>以下文字擇自</a:t>
            </a:r>
            <a:r>
              <a:rPr lang="en-US" altLang="zh-HK" dirty="0"/>
              <a:t>《</a:t>
            </a:r>
            <a:r>
              <a:rPr lang="zh-HK" altLang="en-US" dirty="0"/>
              <a:t>大明律</a:t>
            </a:r>
            <a:r>
              <a:rPr lang="en-US" altLang="zh-HK" dirty="0"/>
              <a:t>·</a:t>
            </a:r>
            <a:r>
              <a:rPr lang="zh-HK" altLang="en-US" dirty="0"/>
              <a:t>工律</a:t>
            </a:r>
            <a:r>
              <a:rPr lang="en-US" altLang="zh-HK" dirty="0"/>
              <a:t>》</a:t>
            </a:r>
            <a:r>
              <a:rPr lang="zh-HK" altLang="en-US" dirty="0"/>
              <a:t>。</a:t>
            </a:r>
          </a:p>
        </p:txBody>
      </p:sp>
      <p:sp>
        <p:nvSpPr>
          <p:cNvPr id="7" name="內容版面配置區 6"/>
          <p:cNvSpPr>
            <a:spLocks noGrp="1"/>
          </p:cNvSpPr>
          <p:nvPr>
            <p:ph sz="quarter" idx="4"/>
          </p:nvPr>
        </p:nvSpPr>
        <p:spPr>
          <a:xfrm>
            <a:off x="4965316" y="2756499"/>
            <a:ext cx="3672248" cy="2665259"/>
          </a:xfrm>
        </p:spPr>
        <p:txBody>
          <a:bodyPr>
            <a:normAutofit fontScale="92500" lnSpcReduction="20000"/>
          </a:bodyPr>
          <a:lstStyle/>
          <a:p>
            <a:r>
              <a:rPr lang="zh-CN" altLang="en-US" dirty="0">
                <a:latin typeface="標楷體" panose="03000509000000000000" pitchFamily="65" charset="-120"/>
                <a:ea typeface="標楷體" panose="03000509000000000000" pitchFamily="65" charset="-120"/>
              </a:rPr>
              <a:t>「凡侵佔街巷道路而起蓋房屋及為園圃者，杖六十，各令復舊。其穿牆而出穢汙之物於街巷者，笞四十。」</a:t>
            </a:r>
            <a:endParaRPr lang="en-US" altLang="zh-CN"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「令皇城周圍及東西長安街，並京城內外大小街道溝渠，不許官民人等作踐掘坑及侵佔淤塞。」</a:t>
            </a:r>
            <a:endParaRPr lang="en-US" altLang="zh-CN"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「京城內外街道若有作踐，掘成坑坎，淤塞溝渠，蓋房侵佔</a:t>
            </a:r>
            <a:r>
              <a:rPr lang="en-US" altLang="zh-CN"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俱問罪，枷號一個月發落。」</a:t>
            </a:r>
            <a:endParaRPr lang="zh-HK" altLang="en-US" dirty="0">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2"/>
          <a:stretch>
            <a:fillRect/>
          </a:stretch>
        </p:blipFill>
        <p:spPr>
          <a:xfrm>
            <a:off x="4965316" y="5401999"/>
            <a:ext cx="1293276" cy="1289222"/>
          </a:xfrm>
          <a:prstGeom prst="rect">
            <a:avLst/>
          </a:prstGeom>
        </p:spPr>
      </p:pic>
      <p:sp>
        <p:nvSpPr>
          <p:cNvPr id="9" name="雲朵形圖說文字 8"/>
          <p:cNvSpPr/>
          <p:nvPr/>
        </p:nvSpPr>
        <p:spPr>
          <a:xfrm>
            <a:off x="763398" y="4629665"/>
            <a:ext cx="3821311" cy="1771535"/>
          </a:xfrm>
          <a:prstGeom prst="cloudCallout">
            <a:avLst>
              <a:gd name="adj1" fmla="val 57364"/>
              <a:gd name="adj2" fmla="val 38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明代</a:t>
            </a:r>
            <a:r>
              <a:rPr lang="zh-TW" altLang="en-US" dirty="0"/>
              <a:t>如何規管環境衞生？</a:t>
            </a:r>
            <a:r>
              <a:rPr lang="zh-HK" altLang="en-US" dirty="0"/>
              <a:t>為什麼</a:t>
            </a:r>
            <a:r>
              <a:rPr lang="zh-TW" altLang="en-US" dirty="0"/>
              <a:t>仍</a:t>
            </a:r>
            <a:r>
              <a:rPr lang="zh-HK" altLang="en-US" dirty="0"/>
              <a:t>會出現衛生惡劣</a:t>
            </a:r>
            <a:r>
              <a:rPr lang="zh-TW" altLang="en-US" dirty="0"/>
              <a:t>，</a:t>
            </a:r>
            <a:r>
              <a:rPr lang="zh-HK" altLang="en-US" dirty="0"/>
              <a:t>並引發疫症的情況？</a:t>
            </a:r>
          </a:p>
        </p:txBody>
      </p:sp>
    </p:spTree>
    <p:extLst>
      <p:ext uri="{BB962C8B-B14F-4D97-AF65-F5344CB8AC3E}">
        <p14:creationId xmlns:p14="http://schemas.microsoft.com/office/powerpoint/2010/main" val="2467636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dirty="0"/>
              <a:t/>
            </a:r>
            <a:br>
              <a:rPr lang="en-US" altLang="zh-HK" dirty="0"/>
            </a:br>
            <a:r>
              <a:rPr lang="en-US" altLang="zh-TW" dirty="0"/>
              <a:t>1.</a:t>
            </a:r>
            <a:r>
              <a:rPr lang="zh-TW" altLang="en-US" dirty="0"/>
              <a:t>在歷史上，疫症曾在何時發生？</a:t>
            </a:r>
            <a:br>
              <a:rPr lang="zh-TW" altLang="en-US" dirty="0"/>
            </a:br>
            <a:endParaRPr lang="en-US" altLang="zh-HK" dirty="0"/>
          </a:p>
        </p:txBody>
      </p:sp>
      <p:sp>
        <p:nvSpPr>
          <p:cNvPr id="3" name="內容版面配置區 2"/>
          <p:cNvSpPr>
            <a:spLocks noGrp="1"/>
          </p:cNvSpPr>
          <p:nvPr>
            <p:ph idx="1"/>
          </p:nvPr>
        </p:nvSpPr>
        <p:spPr>
          <a:xfrm>
            <a:off x="982132" y="2172050"/>
            <a:ext cx="7704667" cy="3332816"/>
          </a:xfrm>
        </p:spPr>
        <p:txBody>
          <a:bodyPr>
            <a:normAutofit/>
          </a:bodyPr>
          <a:lstStyle/>
          <a:p>
            <a:pPr algn="just"/>
            <a:r>
              <a:rPr lang="en-US" altLang="zh-HK" dirty="0"/>
              <a:t>‘The plague first began to show itself among the Athenians. It was said that it had broken out in many places previously in the neighborhood elsewhere. Neither were the physicians at first of any service, ignorant as they were of the proper way to treat it, but they died as they visited the sick most often.’ </a:t>
            </a:r>
          </a:p>
          <a:p>
            <a:pPr marL="0" indent="0" algn="r">
              <a:buNone/>
            </a:pPr>
            <a:r>
              <a:rPr lang="en-US" altLang="zh-HK" i="1" dirty="0"/>
              <a:t>The history of the Peloponnesian war</a:t>
            </a:r>
          </a:p>
          <a:p>
            <a:pPr marL="0" indent="0" algn="r">
              <a:buNone/>
            </a:pPr>
            <a:r>
              <a:rPr lang="en-US" altLang="zh-HK" dirty="0"/>
              <a:t>Thucydides 431 BC</a:t>
            </a:r>
          </a:p>
        </p:txBody>
      </p:sp>
    </p:spTree>
    <p:extLst>
      <p:ext uri="{BB962C8B-B14F-4D97-AF65-F5344CB8AC3E}">
        <p14:creationId xmlns:p14="http://schemas.microsoft.com/office/powerpoint/2010/main" val="721183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8911" y="-79695"/>
            <a:ext cx="8145089" cy="1981200"/>
          </a:xfrm>
        </p:spPr>
        <p:txBody>
          <a:bodyPr/>
          <a:lstStyle/>
          <a:p>
            <a:r>
              <a:rPr lang="zh-HK" altLang="en-US" dirty="0"/>
              <a:t>延伸學習</a:t>
            </a:r>
            <a:r>
              <a:rPr lang="en-US" altLang="zh-HK" dirty="0"/>
              <a:t>—</a:t>
            </a:r>
            <a:r>
              <a:rPr lang="zh-TW" altLang="en-US" dirty="0"/>
              <a:t>縱觀歷史，還有甚麼因素導致疫症出現</a:t>
            </a:r>
            <a:r>
              <a:rPr lang="zh-HK" altLang="en-US" dirty="0"/>
              <a:t>？</a:t>
            </a:r>
          </a:p>
        </p:txBody>
      </p:sp>
      <p:sp>
        <p:nvSpPr>
          <p:cNvPr id="4" name="文字版面配置區 3"/>
          <p:cNvSpPr>
            <a:spLocks noGrp="1"/>
          </p:cNvSpPr>
          <p:nvPr>
            <p:ph type="body" idx="1"/>
          </p:nvPr>
        </p:nvSpPr>
        <p:spPr>
          <a:xfrm>
            <a:off x="1225527" y="2107929"/>
            <a:ext cx="3456291" cy="576262"/>
          </a:xfrm>
        </p:spPr>
        <p:txBody>
          <a:bodyPr>
            <a:normAutofit fontScale="62500" lnSpcReduction="20000"/>
          </a:bodyPr>
          <a:lstStyle/>
          <a:p>
            <a:r>
              <a:rPr lang="zh-HK" altLang="en-US" dirty="0"/>
              <a:t>以下一段文字描述了明代北京地區發生瘟疫的情況</a:t>
            </a:r>
          </a:p>
        </p:txBody>
      </p:sp>
      <p:sp>
        <p:nvSpPr>
          <p:cNvPr id="5" name="內容版面配置區 4"/>
          <p:cNvSpPr>
            <a:spLocks noGrp="1"/>
          </p:cNvSpPr>
          <p:nvPr>
            <p:ph sz="half" idx="2"/>
          </p:nvPr>
        </p:nvSpPr>
        <p:spPr>
          <a:xfrm>
            <a:off x="1117548" y="2736740"/>
            <a:ext cx="3672248" cy="2665259"/>
          </a:xfrm>
        </p:spPr>
        <p:txBody>
          <a:bodyPr/>
          <a:lstStyle/>
          <a:p>
            <a:r>
              <a:rPr lang="zh-HK" altLang="en-US" dirty="0">
                <a:latin typeface="標楷體" panose="03000509000000000000" pitchFamily="65" charset="-120"/>
                <a:ea typeface="標楷體" panose="03000509000000000000" pitchFamily="65" charset="-120"/>
              </a:rPr>
              <a:t>「</a:t>
            </a:r>
            <a:r>
              <a:rPr lang="zh-HK" altLang="en-US" dirty="0">
                <a:ea typeface="標楷體" panose="03000509000000000000" pitchFamily="65" charset="-120"/>
              </a:rPr>
              <a:t>北直隸在明前期</a:t>
            </a:r>
            <a:r>
              <a:rPr lang="en-US" altLang="zh-HK" dirty="0">
                <a:ea typeface="標楷體" panose="03000509000000000000" pitchFamily="65" charset="-120"/>
              </a:rPr>
              <a:t>(1368-1464)</a:t>
            </a:r>
            <a:r>
              <a:rPr lang="zh-HK" altLang="en-US" dirty="0">
                <a:ea typeface="標楷體" panose="03000509000000000000" pitchFamily="65" charset="-120"/>
              </a:rPr>
              <a:t>的疫癘較少，到明中期</a:t>
            </a:r>
            <a:r>
              <a:rPr lang="en-US" altLang="zh-HK" dirty="0">
                <a:ea typeface="標楷體" panose="03000509000000000000" pitchFamily="65" charset="-120"/>
              </a:rPr>
              <a:t>(1465-1560)</a:t>
            </a:r>
            <a:r>
              <a:rPr lang="zh-HK" altLang="en-US" dirty="0">
                <a:ea typeface="標楷體" panose="03000509000000000000" pitchFamily="65" charset="-120"/>
              </a:rPr>
              <a:t>的後半始見增加，迨明後期</a:t>
            </a:r>
            <a:r>
              <a:rPr lang="en-US" altLang="zh-HK" dirty="0">
                <a:ea typeface="標楷體" panose="03000509000000000000" pitchFamily="65" charset="-120"/>
              </a:rPr>
              <a:t>(1561-1644)</a:t>
            </a:r>
            <a:r>
              <a:rPr lang="zh-HK" altLang="en-US" dirty="0">
                <a:ea typeface="標楷體" panose="03000509000000000000" pitchFamily="65" charset="-120"/>
              </a:rPr>
              <a:t>則增長的情況更加明顯。」</a:t>
            </a:r>
            <a:endParaRPr lang="en-US" altLang="zh-HK" dirty="0">
              <a:ea typeface="標楷體" panose="03000509000000000000" pitchFamily="65" charset="-120"/>
            </a:endParaRPr>
          </a:p>
          <a:p>
            <a:pPr marL="0" indent="0" algn="r">
              <a:buNone/>
            </a:pPr>
            <a:r>
              <a:rPr lang="en-US" altLang="zh-HK" dirty="0"/>
              <a:t>〈</a:t>
            </a:r>
            <a:r>
              <a:rPr lang="zh-HK" altLang="en-US" sz="1400" dirty="0"/>
              <a:t>明代北京的瘟疫與帝國醫療體系的應變</a:t>
            </a:r>
            <a:r>
              <a:rPr lang="en-US" altLang="zh-HK" dirty="0"/>
              <a:t>〉</a:t>
            </a:r>
            <a:endParaRPr lang="zh-HK" altLang="en-US" dirty="0"/>
          </a:p>
        </p:txBody>
      </p:sp>
      <p:sp>
        <p:nvSpPr>
          <p:cNvPr id="6" name="文字版面配置區 5"/>
          <p:cNvSpPr>
            <a:spLocks noGrp="1"/>
          </p:cNvSpPr>
          <p:nvPr>
            <p:ph type="body" sz="quarter" idx="3"/>
          </p:nvPr>
        </p:nvSpPr>
        <p:spPr>
          <a:xfrm>
            <a:off x="5161708" y="2107929"/>
            <a:ext cx="3467806" cy="576262"/>
          </a:xfrm>
        </p:spPr>
        <p:txBody>
          <a:bodyPr>
            <a:normAutofit fontScale="70000" lnSpcReduction="20000"/>
          </a:bodyPr>
          <a:lstStyle/>
          <a:p>
            <a:r>
              <a:rPr lang="zh-HK" altLang="en-US" dirty="0"/>
              <a:t>以下文字擇自</a:t>
            </a:r>
            <a:r>
              <a:rPr lang="en-US" altLang="zh-HK" dirty="0"/>
              <a:t>《</a:t>
            </a:r>
            <a:r>
              <a:rPr lang="zh-HK" altLang="en-US" dirty="0"/>
              <a:t>大明律</a:t>
            </a:r>
            <a:r>
              <a:rPr lang="en-US" altLang="zh-HK" dirty="0"/>
              <a:t>·</a:t>
            </a:r>
            <a:r>
              <a:rPr lang="zh-HK" altLang="en-US" dirty="0"/>
              <a:t>工律</a:t>
            </a:r>
            <a:r>
              <a:rPr lang="en-US" altLang="zh-HK" dirty="0"/>
              <a:t>》</a:t>
            </a:r>
            <a:endParaRPr lang="zh-HK" altLang="en-US" dirty="0"/>
          </a:p>
        </p:txBody>
      </p:sp>
      <p:sp>
        <p:nvSpPr>
          <p:cNvPr id="7" name="內容版面配置區 6"/>
          <p:cNvSpPr>
            <a:spLocks noGrp="1"/>
          </p:cNvSpPr>
          <p:nvPr>
            <p:ph sz="quarter" idx="4"/>
          </p:nvPr>
        </p:nvSpPr>
        <p:spPr>
          <a:xfrm>
            <a:off x="4965316" y="2756499"/>
            <a:ext cx="3672248" cy="2665259"/>
          </a:xfrm>
        </p:spPr>
        <p:txBody>
          <a:bodyPr>
            <a:normAutofit fontScale="92500" lnSpcReduction="20000"/>
          </a:bodyPr>
          <a:lstStyle/>
          <a:p>
            <a:r>
              <a:rPr lang="zh-CN" altLang="en-US" dirty="0">
                <a:latin typeface="標楷體" panose="03000509000000000000" pitchFamily="65" charset="-120"/>
                <a:ea typeface="標楷體" panose="03000509000000000000" pitchFamily="65" charset="-120"/>
              </a:rPr>
              <a:t>「凡侵佔街巷道路而起蓋房屋及為園圃者，</a:t>
            </a:r>
            <a:r>
              <a:rPr lang="zh-CN"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杖六十</a:t>
            </a:r>
            <a:r>
              <a:rPr lang="zh-CN" altLang="en-US" dirty="0">
                <a:latin typeface="標楷體" panose="03000509000000000000" pitchFamily="65" charset="-120"/>
                <a:ea typeface="標楷體" panose="03000509000000000000" pitchFamily="65" charset="-120"/>
              </a:rPr>
              <a:t>，各令復舊。其穿牆而出穢汙之物於街巷者，</a:t>
            </a:r>
            <a:r>
              <a:rPr lang="zh-CN"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笞四十</a:t>
            </a:r>
            <a:r>
              <a:rPr lang="zh-CN" altLang="en-US" dirty="0">
                <a:latin typeface="標楷體" panose="03000509000000000000" pitchFamily="65" charset="-120"/>
                <a:ea typeface="標楷體" panose="03000509000000000000" pitchFamily="65" charset="-120"/>
              </a:rPr>
              <a:t>。」</a:t>
            </a:r>
            <a:endParaRPr lang="en-US" altLang="zh-CN"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「令皇城周圍及東西長安街，並京城內外大小街道溝渠，</a:t>
            </a:r>
            <a:r>
              <a:rPr lang="zh-CN"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不許官民人等作踐掘坑及侵佔淤塞</a:t>
            </a:r>
            <a:r>
              <a:rPr lang="zh-CN" altLang="en-US" dirty="0">
                <a:latin typeface="標楷體" panose="03000509000000000000" pitchFamily="65" charset="-120"/>
                <a:ea typeface="標楷體" panose="03000509000000000000" pitchFamily="65" charset="-120"/>
              </a:rPr>
              <a:t>。」</a:t>
            </a:r>
            <a:endParaRPr lang="en-US" altLang="zh-CN"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「京城內外街道若有作踐，掘成坑坎，淤塞溝渠，蓋房侵佔</a:t>
            </a:r>
            <a:r>
              <a:rPr lang="en-US" altLang="zh-CN" dirty="0">
                <a:latin typeface="標楷體" panose="03000509000000000000" pitchFamily="65" charset="-120"/>
                <a:ea typeface="標楷體" panose="03000509000000000000" pitchFamily="65" charset="-120"/>
              </a:rPr>
              <a:t>……</a:t>
            </a:r>
            <a:r>
              <a:rPr lang="zh-CN"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俱問罪，枷號一個月發落</a:t>
            </a:r>
            <a:r>
              <a:rPr lang="zh-CN"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2"/>
          <a:stretch>
            <a:fillRect/>
          </a:stretch>
        </p:blipFill>
        <p:spPr>
          <a:xfrm>
            <a:off x="4965316" y="5401999"/>
            <a:ext cx="1293276" cy="1289222"/>
          </a:xfrm>
          <a:prstGeom prst="rect">
            <a:avLst/>
          </a:prstGeom>
        </p:spPr>
      </p:pic>
      <p:sp>
        <p:nvSpPr>
          <p:cNvPr id="9" name="雲朵形圖說文字 8"/>
          <p:cNvSpPr/>
          <p:nvPr/>
        </p:nvSpPr>
        <p:spPr>
          <a:xfrm>
            <a:off x="1225527" y="4629665"/>
            <a:ext cx="3359182" cy="1771535"/>
          </a:xfrm>
          <a:prstGeom prst="cloudCallout">
            <a:avLst>
              <a:gd name="adj1" fmla="val 57364"/>
              <a:gd name="adj2" fmla="val 38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明代如何規管環境衞生？為什麼仍會出現衛生惡劣，並引發疫症的情況？</a:t>
            </a:r>
          </a:p>
        </p:txBody>
      </p:sp>
      <p:sp>
        <p:nvSpPr>
          <p:cNvPr id="10" name="文字方塊 9"/>
          <p:cNvSpPr txBox="1"/>
          <p:nvPr/>
        </p:nvSpPr>
        <p:spPr>
          <a:xfrm>
            <a:off x="6434112" y="5370524"/>
            <a:ext cx="2584059" cy="1354217"/>
          </a:xfrm>
          <a:prstGeom prst="rect">
            <a:avLst/>
          </a:prstGeom>
          <a:solidFill>
            <a:srgbClr val="FFFF00"/>
          </a:solidFill>
        </p:spPr>
        <p:txBody>
          <a:bodyPr wrap="square" rtlCol="0">
            <a:spAutoFit/>
          </a:bodyPr>
          <a:lstStyle/>
          <a:p>
            <a:r>
              <a:rPr lang="zh-TW" altLang="en-US" dirty="0">
                <a:solidFill>
                  <a:srgbClr val="FF0000"/>
                </a:solidFill>
              </a:rPr>
              <a:t>明代以</a:t>
            </a:r>
            <a:r>
              <a:rPr lang="zh-HK" altLang="en-US" dirty="0">
                <a:solidFill>
                  <a:srgbClr val="FF0000"/>
                </a:solidFill>
              </a:rPr>
              <a:t>嚴</a:t>
            </a:r>
            <a:r>
              <a:rPr lang="zh-TW" altLang="en-US" dirty="0">
                <a:solidFill>
                  <a:srgbClr val="FF0000"/>
                </a:solidFill>
              </a:rPr>
              <a:t>刑規管。</a:t>
            </a:r>
            <a:endParaRPr lang="en-US" altLang="zh-HK" dirty="0">
              <a:solidFill>
                <a:srgbClr val="FF0000"/>
              </a:solidFill>
            </a:endParaRPr>
          </a:p>
          <a:p>
            <a:r>
              <a:rPr lang="zh-TW" altLang="en-US" dirty="0">
                <a:solidFill>
                  <a:srgbClr val="FF0000"/>
                </a:solidFill>
              </a:rPr>
              <a:t>未能有效遏止疫病，因為法律以外，</a:t>
            </a:r>
            <a:r>
              <a:rPr lang="zh-HK" altLang="en-US" dirty="0">
                <a:solidFill>
                  <a:srgbClr val="FF0000"/>
                </a:solidFill>
              </a:rPr>
              <a:t>亦需要民眾</a:t>
            </a:r>
            <a:r>
              <a:rPr lang="zh-HK" altLang="en-US" sz="2800" b="1" dirty="0">
                <a:solidFill>
                  <a:srgbClr val="FF0000"/>
                </a:solidFill>
              </a:rPr>
              <a:t>自律</a:t>
            </a:r>
            <a:r>
              <a:rPr lang="zh-HK" altLang="en-US" dirty="0">
                <a:solidFill>
                  <a:srgbClr val="FF0000"/>
                </a:solidFill>
              </a:rPr>
              <a:t>配合。</a:t>
            </a:r>
          </a:p>
        </p:txBody>
      </p:sp>
    </p:spTree>
    <p:extLst>
      <p:ext uri="{BB962C8B-B14F-4D97-AF65-F5344CB8AC3E}">
        <p14:creationId xmlns:p14="http://schemas.microsoft.com/office/powerpoint/2010/main" val="2816909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HK" dirty="0"/>
              <a:t>3. </a:t>
            </a:r>
            <a:r>
              <a:rPr lang="zh-HK" altLang="en-US" dirty="0"/>
              <a:t>人類如何應對</a:t>
            </a:r>
            <a:r>
              <a:rPr lang="zh-TW" altLang="en-US" dirty="0"/>
              <a:t>歷史上的</a:t>
            </a:r>
            <a:r>
              <a:rPr lang="zh-HK" altLang="en-US" dirty="0"/>
              <a:t>疫症？</a:t>
            </a:r>
            <a:endParaRPr lang="en-US" altLang="zh-HK" dirty="0"/>
          </a:p>
        </p:txBody>
      </p:sp>
      <p:sp>
        <p:nvSpPr>
          <p:cNvPr id="8" name="內容版面配置區 7"/>
          <p:cNvSpPr>
            <a:spLocks noGrp="1"/>
          </p:cNvSpPr>
          <p:nvPr>
            <p:ph sz="half" idx="1"/>
          </p:nvPr>
        </p:nvSpPr>
        <p:spPr>
          <a:xfrm>
            <a:off x="1056778" y="1836575"/>
            <a:ext cx="4672218" cy="3368674"/>
          </a:xfrm>
        </p:spPr>
        <p:txBody>
          <a:bodyPr>
            <a:normAutofit/>
          </a:bodyPr>
          <a:lstStyle/>
          <a:p>
            <a:r>
              <a:rPr lang="zh-HK" altLang="en-US" sz="3600" dirty="0"/>
              <a:t>人類如何面對嚴重而致命的疫症？</a:t>
            </a:r>
          </a:p>
        </p:txBody>
      </p:sp>
      <p:pic>
        <p:nvPicPr>
          <p:cNvPr id="10" name="內容版面配置區 3"/>
          <p:cNvPicPr>
            <a:picLocks noGrp="1" noChangeAspect="1"/>
          </p:cNvPicPr>
          <p:nvPr>
            <p:ph sz="half" idx="2"/>
          </p:nvPr>
        </p:nvPicPr>
        <p:blipFill rotWithShape="1">
          <a:blip r:embed="rId2"/>
          <a:srcRect b="18151"/>
          <a:stretch/>
        </p:blipFill>
        <p:spPr>
          <a:xfrm>
            <a:off x="5845175" y="3373506"/>
            <a:ext cx="1943100" cy="1933437"/>
          </a:xfrm>
          <a:prstGeom prst="rect">
            <a:avLst/>
          </a:prstGeom>
        </p:spPr>
      </p:pic>
    </p:spTree>
    <p:extLst>
      <p:ext uri="{BB962C8B-B14F-4D97-AF65-F5344CB8AC3E}">
        <p14:creationId xmlns:p14="http://schemas.microsoft.com/office/powerpoint/2010/main" val="3419805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17" name="文字版面配置區 16"/>
          <p:cNvSpPr>
            <a:spLocks noGrp="1"/>
          </p:cNvSpPr>
          <p:nvPr>
            <p:ph type="body" idx="1"/>
          </p:nvPr>
        </p:nvSpPr>
        <p:spPr>
          <a:xfrm>
            <a:off x="980100" y="1956614"/>
            <a:ext cx="4303131" cy="576262"/>
          </a:xfrm>
        </p:spPr>
        <p:txBody>
          <a:bodyPr>
            <a:noAutofit/>
          </a:bodyPr>
          <a:lstStyle/>
          <a:p>
            <a:r>
              <a:rPr lang="zh-TW" altLang="en-US" sz="2000" dirty="0"/>
              <a:t>以下文字說明了瘟疫與基督宗教壯大的關係。</a:t>
            </a:r>
          </a:p>
        </p:txBody>
      </p:sp>
      <p:sp>
        <p:nvSpPr>
          <p:cNvPr id="8" name="內容版面配置區 7"/>
          <p:cNvSpPr>
            <a:spLocks noGrp="1"/>
          </p:cNvSpPr>
          <p:nvPr>
            <p:ph sz="half" idx="2"/>
          </p:nvPr>
        </p:nvSpPr>
        <p:spPr>
          <a:xfrm>
            <a:off x="738231" y="2633417"/>
            <a:ext cx="4572000" cy="2665259"/>
          </a:xfrm>
        </p:spPr>
        <p:txBody>
          <a:bodyPr>
            <a:noAutofit/>
          </a:bodyPr>
          <a:lstStyle/>
          <a:p>
            <a:pPr algn="just"/>
            <a:r>
              <a:rPr lang="zh-TW" altLang="en-US" sz="2000" dirty="0">
                <a:latin typeface="標楷體" panose="03000509000000000000" pitchFamily="65" charset="-120"/>
                <a:ea typeface="標楷體" panose="03000509000000000000" pitchFamily="65" charset="-120"/>
              </a:rPr>
              <a:t>「</a:t>
            </a:r>
            <a:r>
              <a:rPr lang="zh-TW" altLang="en-US" sz="2000" dirty="0">
                <a:ea typeface="標楷體" panose="03000509000000000000" pitchFamily="65" charset="-120"/>
              </a:rPr>
              <a:t>瘟疫在羅馬帝國境內的每個角落週期性爆發的時候，</a:t>
            </a:r>
            <a:r>
              <a:rPr lang="zh-TW" altLang="en-US" sz="2000" dirty="0">
                <a:solidFill>
                  <a:srgbClr val="FF0000"/>
                </a:solidFill>
                <a:ea typeface="標楷體" panose="03000509000000000000" pitchFamily="65" charset="-120"/>
              </a:rPr>
              <a:t>基督宗教逐漸在帝國境內流行起來</a:t>
            </a:r>
            <a:r>
              <a:rPr lang="zh-TW" altLang="en-US" sz="2000" dirty="0">
                <a:ea typeface="標楷體" panose="03000509000000000000" pitchFamily="65" charset="-120"/>
              </a:rPr>
              <a:t>。從基督</a:t>
            </a:r>
            <a:r>
              <a:rPr lang="zh-TW" altLang="en-US" sz="2000" dirty="0" smtClean="0">
                <a:ea typeface="標楷體" panose="03000509000000000000" pitchFamily="65" charset="-120"/>
              </a:rPr>
              <a:t>宗教</a:t>
            </a:r>
            <a:r>
              <a:rPr lang="zh-TW" altLang="en-US" sz="2000" dirty="0">
                <a:ea typeface="標楷體" panose="03000509000000000000" pitchFamily="65" charset="-120"/>
              </a:rPr>
              <a:t>的發展來看，三世紀中期開始，基督宗教社團開始興起，信教人數逐漸增多。到西元</a:t>
            </a:r>
            <a:r>
              <a:rPr lang="en-US" altLang="zh-TW" sz="2000" dirty="0" smtClean="0">
                <a:ea typeface="標楷體" panose="03000509000000000000" pitchFamily="65" charset="-120"/>
              </a:rPr>
              <a:t>4</a:t>
            </a:r>
            <a:r>
              <a:rPr lang="zh-TW" altLang="en-US" sz="2000" dirty="0" smtClean="0">
                <a:ea typeface="標楷體" panose="03000509000000000000" pitchFamily="65" charset="-120"/>
              </a:rPr>
              <a:t>世紀</a:t>
            </a:r>
            <a:r>
              <a:rPr lang="zh-TW" altLang="en-US" sz="2000" dirty="0">
                <a:ea typeface="標楷體" panose="03000509000000000000" pitchFamily="65" charset="-120"/>
              </a:rPr>
              <a:t>初，帝國境內信奉基督宗教的人數就已經達到</a:t>
            </a:r>
            <a:r>
              <a:rPr lang="en-US" altLang="zh-TW" sz="2000" dirty="0">
                <a:ea typeface="標楷體" panose="03000509000000000000" pitchFamily="65" charset="-120"/>
              </a:rPr>
              <a:t>600</a:t>
            </a:r>
            <a:r>
              <a:rPr lang="zh-TW" altLang="en-US" sz="2000" dirty="0">
                <a:ea typeface="標楷體" panose="03000509000000000000" pitchFamily="65" charset="-120"/>
              </a:rPr>
              <a:t>萬，教會的數目也由西元</a:t>
            </a:r>
            <a:r>
              <a:rPr lang="en-US" altLang="zh-TW" sz="2000" dirty="0">
                <a:ea typeface="標楷體" panose="03000509000000000000" pitchFamily="65" charset="-120"/>
              </a:rPr>
              <a:t>98</a:t>
            </a:r>
            <a:r>
              <a:rPr lang="zh-TW" altLang="en-US" sz="2000" dirty="0">
                <a:ea typeface="標楷體" panose="03000509000000000000" pitchFamily="65" charset="-120"/>
              </a:rPr>
              <a:t>年的</a:t>
            </a:r>
            <a:r>
              <a:rPr lang="en-US" altLang="zh-TW" sz="2000" dirty="0">
                <a:ea typeface="標楷體" panose="03000509000000000000" pitchFamily="65" charset="-120"/>
              </a:rPr>
              <a:t>42</a:t>
            </a:r>
            <a:r>
              <a:rPr lang="zh-TW" altLang="en-US" sz="2000" dirty="0">
                <a:ea typeface="標楷體" panose="03000509000000000000" pitchFamily="65" charset="-120"/>
              </a:rPr>
              <a:t>個增加至西元</a:t>
            </a:r>
            <a:r>
              <a:rPr lang="en-US" altLang="zh-TW" sz="2000" dirty="0">
                <a:ea typeface="標楷體" panose="03000509000000000000" pitchFamily="65" charset="-120"/>
              </a:rPr>
              <a:t>325</a:t>
            </a:r>
            <a:r>
              <a:rPr lang="zh-TW" altLang="en-US" sz="2000" dirty="0">
                <a:ea typeface="標楷體" panose="03000509000000000000" pitchFamily="65" charset="-120"/>
              </a:rPr>
              <a:t>年的</a:t>
            </a:r>
            <a:r>
              <a:rPr lang="en-US" altLang="zh-TW" sz="2000" dirty="0">
                <a:ea typeface="標楷體" panose="03000509000000000000" pitchFamily="65" charset="-120"/>
              </a:rPr>
              <a:t>550</a:t>
            </a:r>
            <a:r>
              <a:rPr lang="zh-TW" altLang="en-US" sz="2000" dirty="0">
                <a:ea typeface="標楷體" panose="03000509000000000000" pitchFamily="65" charset="-120"/>
              </a:rPr>
              <a:t>個</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0" indent="0" algn="r">
              <a:buNone/>
            </a:pPr>
            <a:r>
              <a:rPr lang="en-US" altLang="zh-HK" sz="2000" dirty="0"/>
              <a:t>〈</a:t>
            </a:r>
            <a:r>
              <a:rPr lang="zh-HK" altLang="en-US" sz="2000" dirty="0"/>
              <a:t>瘟疫作為西羅馬帝國衰亡之原因探析</a:t>
            </a:r>
            <a:r>
              <a:rPr lang="en-US" altLang="zh-HK" sz="2000" dirty="0"/>
              <a:t>〉</a:t>
            </a:r>
            <a:endParaRPr lang="zh-HK" altLang="en-US" sz="2000" dirty="0"/>
          </a:p>
        </p:txBody>
      </p:sp>
      <p:pic>
        <p:nvPicPr>
          <p:cNvPr id="14" name="內容版面配置區 4"/>
          <p:cNvPicPr>
            <a:picLocks noChangeAspect="1"/>
          </p:cNvPicPr>
          <p:nvPr/>
        </p:nvPicPr>
        <p:blipFill>
          <a:blip r:embed="rId2"/>
          <a:stretch>
            <a:fillRect/>
          </a:stretch>
        </p:blipFill>
        <p:spPr>
          <a:xfrm>
            <a:off x="7499846" y="5289885"/>
            <a:ext cx="1534907" cy="1530095"/>
          </a:xfrm>
          <a:prstGeom prst="rect">
            <a:avLst/>
          </a:prstGeom>
        </p:spPr>
      </p:pic>
      <p:sp>
        <p:nvSpPr>
          <p:cNvPr id="15" name="雲朵形圖說文字 14"/>
          <p:cNvSpPr/>
          <p:nvPr/>
        </p:nvSpPr>
        <p:spPr>
          <a:xfrm>
            <a:off x="5384693" y="4140510"/>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pic>
        <p:nvPicPr>
          <p:cNvPr id="16" name="圖片 15"/>
          <p:cNvPicPr>
            <a:picLocks noChangeAspect="1"/>
          </p:cNvPicPr>
          <p:nvPr/>
        </p:nvPicPr>
        <p:blipFill>
          <a:blip r:embed="rId3"/>
          <a:stretch>
            <a:fillRect/>
          </a:stretch>
        </p:blipFill>
        <p:spPr>
          <a:xfrm>
            <a:off x="5731595" y="1956614"/>
            <a:ext cx="2955205" cy="2127748"/>
          </a:xfrm>
          <a:prstGeom prst="rect">
            <a:avLst/>
          </a:prstGeom>
        </p:spPr>
      </p:pic>
    </p:spTree>
    <p:extLst>
      <p:ext uri="{BB962C8B-B14F-4D97-AF65-F5344CB8AC3E}">
        <p14:creationId xmlns:p14="http://schemas.microsoft.com/office/powerpoint/2010/main" val="22100752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17" name="文字版面配置區 16"/>
          <p:cNvSpPr>
            <a:spLocks noGrp="1"/>
          </p:cNvSpPr>
          <p:nvPr>
            <p:ph type="body" idx="1"/>
          </p:nvPr>
        </p:nvSpPr>
        <p:spPr>
          <a:xfrm>
            <a:off x="830632" y="1956614"/>
            <a:ext cx="4029786" cy="576262"/>
          </a:xfrm>
        </p:spPr>
        <p:txBody>
          <a:bodyPr>
            <a:noAutofit/>
          </a:bodyPr>
          <a:lstStyle/>
          <a:p>
            <a:r>
              <a:rPr lang="zh-TW" altLang="en-US" sz="2000" dirty="0"/>
              <a:t>以下文字說明了瘟疫與基督宗教壯大的關係。</a:t>
            </a:r>
          </a:p>
        </p:txBody>
      </p:sp>
      <p:sp>
        <p:nvSpPr>
          <p:cNvPr id="8" name="內容版面配置區 7"/>
          <p:cNvSpPr>
            <a:spLocks noGrp="1"/>
          </p:cNvSpPr>
          <p:nvPr>
            <p:ph sz="half" idx="2"/>
          </p:nvPr>
        </p:nvSpPr>
        <p:spPr>
          <a:xfrm>
            <a:off x="578840" y="2633417"/>
            <a:ext cx="4689446" cy="2665259"/>
          </a:xfrm>
        </p:spPr>
        <p:txBody>
          <a:bodyPr>
            <a:noAutofit/>
          </a:bodyPr>
          <a:lstStyle/>
          <a:p>
            <a:pPr algn="just"/>
            <a:r>
              <a:rPr lang="zh-TW" altLang="en-US" sz="2000" dirty="0">
                <a:latin typeface="標楷體" panose="03000509000000000000" pitchFamily="65" charset="-120"/>
                <a:ea typeface="標楷體" panose="03000509000000000000" pitchFamily="65" charset="-120"/>
              </a:rPr>
              <a:t>「</a:t>
            </a:r>
            <a:r>
              <a:rPr lang="zh-TW" altLang="en-US" sz="2000" dirty="0">
                <a:ea typeface="標楷體" panose="03000509000000000000" pitchFamily="65" charset="-120"/>
              </a:rPr>
              <a:t>瘟疫在羅馬帝國境內的每個角落週期性爆發的時候，基督宗教逐漸在帝囯境內流行起來。從基督宗教的發展來看，三世紀中期開始，基督宗教社團開始興起，信教人數逐漸增多。到西元</a:t>
            </a:r>
            <a:r>
              <a:rPr lang="en-US" altLang="zh-TW" sz="2000" dirty="0" smtClean="0">
                <a:ea typeface="標楷體" panose="03000509000000000000" pitchFamily="65" charset="-120"/>
              </a:rPr>
              <a:t>4</a:t>
            </a:r>
            <a:r>
              <a:rPr lang="zh-TW" altLang="en-US" sz="2000" dirty="0" smtClean="0">
                <a:ea typeface="標楷體" panose="03000509000000000000" pitchFamily="65" charset="-120"/>
              </a:rPr>
              <a:t>世紀</a:t>
            </a:r>
            <a:r>
              <a:rPr lang="zh-TW" altLang="en-US" sz="2000" dirty="0">
                <a:ea typeface="標楷體" panose="03000509000000000000" pitchFamily="65" charset="-120"/>
              </a:rPr>
              <a:t>初，帝國境內信奉基督宗教的人數就已經達到</a:t>
            </a:r>
            <a:r>
              <a:rPr lang="en-US" altLang="zh-TW" sz="2000" dirty="0">
                <a:ea typeface="標楷體" panose="03000509000000000000" pitchFamily="65" charset="-120"/>
              </a:rPr>
              <a:t>600</a:t>
            </a:r>
            <a:r>
              <a:rPr lang="zh-TW" altLang="en-US" sz="2000" dirty="0">
                <a:ea typeface="標楷體" panose="03000509000000000000" pitchFamily="65" charset="-120"/>
              </a:rPr>
              <a:t>萬，教會的數目也由西元</a:t>
            </a:r>
            <a:r>
              <a:rPr lang="en-US" altLang="zh-TW" sz="2000" dirty="0">
                <a:ea typeface="標楷體" panose="03000509000000000000" pitchFamily="65" charset="-120"/>
              </a:rPr>
              <a:t>98</a:t>
            </a:r>
            <a:r>
              <a:rPr lang="zh-TW" altLang="en-US" sz="2000" dirty="0">
                <a:ea typeface="標楷體" panose="03000509000000000000" pitchFamily="65" charset="-120"/>
              </a:rPr>
              <a:t>年的</a:t>
            </a:r>
            <a:r>
              <a:rPr lang="en-US" altLang="zh-TW" sz="2000" dirty="0">
                <a:ea typeface="標楷體" panose="03000509000000000000" pitchFamily="65" charset="-120"/>
              </a:rPr>
              <a:t>42</a:t>
            </a:r>
            <a:r>
              <a:rPr lang="zh-TW" altLang="en-US" sz="2000" dirty="0">
                <a:ea typeface="標楷體" panose="03000509000000000000" pitchFamily="65" charset="-120"/>
              </a:rPr>
              <a:t>個增加至西元</a:t>
            </a:r>
            <a:r>
              <a:rPr lang="en-US" altLang="zh-TW" sz="2000" dirty="0">
                <a:ea typeface="標楷體" panose="03000509000000000000" pitchFamily="65" charset="-120"/>
              </a:rPr>
              <a:t>325</a:t>
            </a:r>
            <a:r>
              <a:rPr lang="zh-TW" altLang="en-US" sz="2000" dirty="0">
                <a:ea typeface="標楷體" panose="03000509000000000000" pitchFamily="65" charset="-120"/>
              </a:rPr>
              <a:t>年的</a:t>
            </a:r>
            <a:r>
              <a:rPr lang="en-US" altLang="zh-TW" sz="2000" dirty="0">
                <a:ea typeface="標楷體" panose="03000509000000000000" pitchFamily="65" charset="-120"/>
              </a:rPr>
              <a:t>550</a:t>
            </a:r>
            <a:r>
              <a:rPr lang="zh-TW" altLang="en-US" sz="2000" dirty="0">
                <a:ea typeface="標楷體" panose="03000509000000000000" pitchFamily="65" charset="-120"/>
              </a:rPr>
              <a:t>個。」</a:t>
            </a:r>
            <a:endParaRPr lang="en-US" altLang="zh-TW" sz="2000" dirty="0">
              <a:ea typeface="標楷體" panose="03000509000000000000" pitchFamily="65" charset="-120"/>
            </a:endParaRPr>
          </a:p>
          <a:p>
            <a:pPr marL="0" indent="0" algn="r">
              <a:buNone/>
            </a:pPr>
            <a:r>
              <a:rPr lang="en-US" altLang="zh-HK" sz="2000" dirty="0"/>
              <a:t>〈</a:t>
            </a:r>
            <a:r>
              <a:rPr lang="zh-HK" altLang="en-US" sz="2000" dirty="0"/>
              <a:t>瘟疫作為西羅馬帝國衰亡之原因探析</a:t>
            </a:r>
            <a:r>
              <a:rPr lang="en-US" altLang="zh-HK" sz="2000" dirty="0"/>
              <a:t>〉</a:t>
            </a:r>
            <a:endParaRPr lang="zh-HK" altLang="en-US" sz="2000" dirty="0"/>
          </a:p>
        </p:txBody>
      </p:sp>
      <p:pic>
        <p:nvPicPr>
          <p:cNvPr id="14" name="內容版面配置區 4"/>
          <p:cNvPicPr>
            <a:picLocks noChangeAspect="1"/>
          </p:cNvPicPr>
          <p:nvPr/>
        </p:nvPicPr>
        <p:blipFill>
          <a:blip r:embed="rId2"/>
          <a:stretch>
            <a:fillRect/>
          </a:stretch>
        </p:blipFill>
        <p:spPr>
          <a:xfrm>
            <a:off x="7355467" y="5111496"/>
            <a:ext cx="1534907" cy="1530095"/>
          </a:xfrm>
          <a:prstGeom prst="rect">
            <a:avLst/>
          </a:prstGeom>
        </p:spPr>
      </p:pic>
      <p:sp>
        <p:nvSpPr>
          <p:cNvPr id="15" name="雲朵形圖說文字 14"/>
          <p:cNvSpPr/>
          <p:nvPr/>
        </p:nvSpPr>
        <p:spPr>
          <a:xfrm>
            <a:off x="5400735" y="4084362"/>
            <a:ext cx="2487168" cy="1383581"/>
          </a:xfrm>
          <a:prstGeom prst="cloudCallout">
            <a:avLst>
              <a:gd name="adj1" fmla="val 38481"/>
              <a:gd name="adj2" fmla="val 63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人類如何應對疫症？</a:t>
            </a:r>
          </a:p>
        </p:txBody>
      </p:sp>
      <p:pic>
        <p:nvPicPr>
          <p:cNvPr id="16" name="圖片 15"/>
          <p:cNvPicPr>
            <a:picLocks noChangeAspect="1"/>
          </p:cNvPicPr>
          <p:nvPr/>
        </p:nvPicPr>
        <p:blipFill>
          <a:blip r:embed="rId3"/>
          <a:stretch>
            <a:fillRect/>
          </a:stretch>
        </p:blipFill>
        <p:spPr>
          <a:xfrm>
            <a:off x="5731595" y="1956614"/>
            <a:ext cx="2955205" cy="2127748"/>
          </a:xfrm>
          <a:prstGeom prst="rect">
            <a:avLst/>
          </a:prstGeom>
        </p:spPr>
      </p:pic>
      <p:sp>
        <p:nvSpPr>
          <p:cNvPr id="20" name="文字方塊 19"/>
          <p:cNvSpPr txBox="1"/>
          <p:nvPr/>
        </p:nvSpPr>
        <p:spPr>
          <a:xfrm>
            <a:off x="3697117" y="6216133"/>
            <a:ext cx="2876759" cy="369332"/>
          </a:xfrm>
          <a:prstGeom prst="rect">
            <a:avLst/>
          </a:prstGeom>
          <a:solidFill>
            <a:srgbClr val="FFFF00"/>
          </a:solidFill>
        </p:spPr>
        <p:txBody>
          <a:bodyPr wrap="square" rtlCol="0">
            <a:spAutoFit/>
          </a:bodyPr>
          <a:lstStyle/>
          <a:p>
            <a:r>
              <a:rPr lang="zh-HK" altLang="en-US" dirty="0">
                <a:solidFill>
                  <a:srgbClr val="FF0000"/>
                </a:solidFill>
              </a:rPr>
              <a:t>祈求神明幫助。</a:t>
            </a:r>
          </a:p>
        </p:txBody>
      </p:sp>
    </p:spTree>
    <p:extLst>
      <p:ext uri="{BB962C8B-B14F-4D97-AF65-F5344CB8AC3E}">
        <p14:creationId xmlns:p14="http://schemas.microsoft.com/office/powerpoint/2010/main" val="3190076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5" name="文字版面配置區 4"/>
          <p:cNvSpPr>
            <a:spLocks noGrp="1"/>
          </p:cNvSpPr>
          <p:nvPr>
            <p:ph type="body" idx="1"/>
          </p:nvPr>
        </p:nvSpPr>
        <p:spPr>
          <a:xfrm>
            <a:off x="982133" y="1962680"/>
            <a:ext cx="3766317" cy="576262"/>
          </a:xfrm>
        </p:spPr>
        <p:txBody>
          <a:bodyPr>
            <a:noAutofit/>
          </a:bodyPr>
          <a:lstStyle/>
          <a:p>
            <a:r>
              <a:rPr lang="zh-HK" altLang="en-US" sz="2000" dirty="0"/>
              <a:t>以下文字說明了本港</a:t>
            </a:r>
            <a:r>
              <a:rPr lang="zh-TW" altLang="en-US" sz="2000" dirty="0"/>
              <a:t>長洲太平清醮的起源。</a:t>
            </a:r>
            <a:endParaRPr lang="zh-HK" altLang="en-US" sz="2000" dirty="0"/>
          </a:p>
        </p:txBody>
      </p:sp>
      <p:sp>
        <p:nvSpPr>
          <p:cNvPr id="6" name="內容版面配置區 5"/>
          <p:cNvSpPr>
            <a:spLocks noGrp="1"/>
          </p:cNvSpPr>
          <p:nvPr>
            <p:ph sz="half" idx="2"/>
          </p:nvPr>
        </p:nvSpPr>
        <p:spPr>
          <a:xfrm>
            <a:off x="654341" y="2639483"/>
            <a:ext cx="4094107" cy="2665259"/>
          </a:xfrm>
        </p:spPr>
        <p:txBody>
          <a:bodyPr>
            <a:noAutofit/>
          </a:bodyPr>
          <a:lstStyle/>
          <a:p>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有關長洲太平清醮的起源，有多種不同的傳說，據老一輩惠州籍人的回憶，長洲太平清醮始於香港島的太平山街，大約於十九世紀末，居民因鼠疫，以北帝為中心，在太平山街舉行清醮儀式，禳災解厄，超渡亡魂，後來，他們把活動移往同樣為海陸豐人聚居的長洲島北社街舉行。</a:t>
            </a:r>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a:p>
            <a:pPr marL="0" indent="0" algn="r">
              <a:buNone/>
            </a:pP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本地文化承傳個案研習：長洲太平清醮</a:t>
            </a:r>
            <a:r>
              <a:rPr lang="en-US" altLang="zh-TW" sz="2000" dirty="0">
                <a:latin typeface="標楷體" panose="03000509000000000000" pitchFamily="65" charset="-120"/>
                <a:ea typeface="標楷體" panose="03000509000000000000" pitchFamily="65" charset="-120"/>
              </a:rPr>
              <a:t>》</a:t>
            </a:r>
            <a:endParaRPr lang="zh-TW" altLang="zh-HK" sz="2000" dirty="0">
              <a:latin typeface="標楷體" panose="03000509000000000000" pitchFamily="65" charset="-120"/>
              <a:ea typeface="標楷體" panose="03000509000000000000" pitchFamily="65" charset="-120"/>
            </a:endParaRPr>
          </a:p>
          <a:p>
            <a:endParaRPr lang="zh-HK" altLang="en-US" sz="2000" dirty="0"/>
          </a:p>
        </p:txBody>
      </p:sp>
      <p:sp>
        <p:nvSpPr>
          <p:cNvPr id="7" name="文字版面配置區 6"/>
          <p:cNvSpPr>
            <a:spLocks noGrp="1"/>
          </p:cNvSpPr>
          <p:nvPr>
            <p:ph type="body" sz="quarter" idx="3"/>
          </p:nvPr>
        </p:nvSpPr>
        <p:spPr>
          <a:xfrm>
            <a:off x="5035557" y="1971147"/>
            <a:ext cx="3556636" cy="576262"/>
          </a:xfrm>
        </p:spPr>
        <p:txBody>
          <a:bodyPr>
            <a:noAutofit/>
          </a:bodyPr>
          <a:lstStyle/>
          <a:p>
            <a:r>
              <a:rPr lang="zh-HK" altLang="en-US" sz="2000" dirty="0"/>
              <a:t>以下文字說明了本港</a:t>
            </a:r>
            <a:r>
              <a:rPr lang="zh-TW" altLang="en-US" sz="2000" dirty="0"/>
              <a:t>長洲太平清醮的起源。</a:t>
            </a:r>
            <a:endParaRPr lang="zh-HK" altLang="en-US" sz="2000" dirty="0"/>
          </a:p>
        </p:txBody>
      </p:sp>
      <p:sp>
        <p:nvSpPr>
          <p:cNvPr id="8" name="內容版面配置區 7"/>
          <p:cNvSpPr>
            <a:spLocks noGrp="1"/>
          </p:cNvSpPr>
          <p:nvPr>
            <p:ph sz="quarter" idx="4"/>
          </p:nvPr>
        </p:nvSpPr>
        <p:spPr>
          <a:xfrm>
            <a:off x="4825876" y="2639483"/>
            <a:ext cx="3766315" cy="2665259"/>
          </a:xfrm>
        </p:spPr>
        <p:txBody>
          <a:bodyPr>
            <a:noAutofit/>
          </a:bodyPr>
          <a:lstStyle/>
          <a:p>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根據長洲建醮值理會的說法</a:t>
            </a:r>
            <a:r>
              <a:rPr lang="en-US" altLang="zh-HK" sz="2000" dirty="0">
                <a:latin typeface="標楷體" panose="03000509000000000000" pitchFamily="65" charset="-120"/>
                <a:ea typeface="標楷體" panose="03000509000000000000" pitchFamily="65" charset="-120"/>
              </a:rPr>
              <a:t>, </a:t>
            </a:r>
            <a:r>
              <a:rPr lang="zh-TW" altLang="zh-HK" sz="2000" dirty="0">
                <a:latin typeface="標楷體" panose="03000509000000000000" pitchFamily="65" charset="-120"/>
                <a:ea typeface="標楷體" panose="03000509000000000000" pitchFamily="65" charset="-120"/>
              </a:rPr>
              <a:t>清朝中葉時長洲島上發生瘟疫</a:t>
            </a:r>
            <a:r>
              <a:rPr lang="en-US" altLang="zh-HK" sz="2000" dirty="0">
                <a:latin typeface="標楷體" panose="03000509000000000000" pitchFamily="65" charset="-120"/>
                <a:ea typeface="標楷體" panose="03000509000000000000" pitchFamily="65" charset="-120"/>
              </a:rPr>
              <a:t>, </a:t>
            </a:r>
            <a:r>
              <a:rPr lang="zh-TW" altLang="zh-HK" sz="2000" dirty="0">
                <a:latin typeface="標楷體" panose="03000509000000000000" pitchFamily="65" charset="-120"/>
                <a:ea typeface="標楷體" panose="03000509000000000000" pitchFamily="65" charset="-120"/>
              </a:rPr>
              <a:t>有居民因傳染而死。因此在長洲北帝廟舉行醮會及齋戒三天</a:t>
            </a:r>
            <a:r>
              <a:rPr lang="en-US" altLang="zh-HK" sz="2000" dirty="0">
                <a:latin typeface="標楷體" panose="03000509000000000000" pitchFamily="65" charset="-120"/>
                <a:ea typeface="標楷體" panose="03000509000000000000" pitchFamily="65" charset="-120"/>
              </a:rPr>
              <a:t>, </a:t>
            </a:r>
            <a:r>
              <a:rPr lang="zh-TW" altLang="zh-HK" sz="2000" dirty="0">
                <a:latin typeface="標楷體" panose="03000509000000000000" pitchFamily="65" charset="-120"/>
                <a:ea typeface="標楷體" panose="03000509000000000000" pitchFamily="65" charset="-120"/>
              </a:rPr>
              <a:t>瘟疫得以消除。</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0" indent="0" algn="r">
              <a:buNone/>
            </a:pP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本地文化承傳個案研習：長洲太平清醮</a:t>
            </a:r>
            <a:r>
              <a:rPr lang="en-US" altLang="zh-TW" sz="2000" dirty="0">
                <a:latin typeface="標楷體" panose="03000509000000000000" pitchFamily="65" charset="-120"/>
                <a:ea typeface="標楷體" panose="03000509000000000000" pitchFamily="65" charset="-120"/>
              </a:rPr>
              <a:t>》</a:t>
            </a:r>
            <a:endParaRPr lang="zh-TW" altLang="zh-HK" sz="2000" dirty="0">
              <a:latin typeface="標楷體" panose="03000509000000000000" pitchFamily="65" charset="-120"/>
              <a:ea typeface="標楷體" panose="03000509000000000000" pitchFamily="65" charset="-120"/>
            </a:endParaRPr>
          </a:p>
          <a:p>
            <a:pPr marL="0" indent="0">
              <a:buNone/>
            </a:pPr>
            <a:endParaRPr lang="zh-TW" altLang="zh-HK" sz="2000" dirty="0">
              <a:latin typeface="標楷體" panose="03000509000000000000" pitchFamily="65" charset="-120"/>
              <a:ea typeface="標楷體" panose="03000509000000000000" pitchFamily="65" charset="-120"/>
            </a:endParaRPr>
          </a:p>
          <a:p>
            <a:endParaRPr lang="zh-HK" altLang="en-US" sz="2000" dirty="0"/>
          </a:p>
        </p:txBody>
      </p:sp>
      <p:pic>
        <p:nvPicPr>
          <p:cNvPr id="9" name="內容版面配置區 4"/>
          <p:cNvPicPr>
            <a:picLocks noChangeAspect="1"/>
          </p:cNvPicPr>
          <p:nvPr/>
        </p:nvPicPr>
        <p:blipFill>
          <a:blip r:embed="rId2"/>
          <a:stretch>
            <a:fillRect/>
          </a:stretch>
        </p:blipFill>
        <p:spPr>
          <a:xfrm>
            <a:off x="7647377" y="5505824"/>
            <a:ext cx="1128206" cy="1124669"/>
          </a:xfrm>
          <a:prstGeom prst="rect">
            <a:avLst/>
          </a:prstGeom>
        </p:spPr>
      </p:pic>
      <p:sp>
        <p:nvSpPr>
          <p:cNvPr id="10" name="雲朵形圖說文字 9"/>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524188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5" name="文字版面配置區 4"/>
          <p:cNvSpPr>
            <a:spLocks noGrp="1"/>
          </p:cNvSpPr>
          <p:nvPr>
            <p:ph type="body" idx="1"/>
          </p:nvPr>
        </p:nvSpPr>
        <p:spPr>
          <a:xfrm>
            <a:off x="813733" y="1871301"/>
            <a:ext cx="3758268" cy="576262"/>
          </a:xfrm>
        </p:spPr>
        <p:txBody>
          <a:bodyPr>
            <a:noAutofit/>
          </a:bodyPr>
          <a:lstStyle/>
          <a:p>
            <a:r>
              <a:rPr lang="zh-HK" altLang="en-US" sz="2000" dirty="0"/>
              <a:t>以下文字說明了本港</a:t>
            </a:r>
            <a:r>
              <a:rPr lang="zh-TW" altLang="en-US" sz="2000" dirty="0"/>
              <a:t>長洲太平清醮的起源。</a:t>
            </a:r>
            <a:endParaRPr lang="zh-HK" altLang="en-US" sz="2000" dirty="0"/>
          </a:p>
        </p:txBody>
      </p:sp>
      <p:sp>
        <p:nvSpPr>
          <p:cNvPr id="6" name="內容版面配置區 5"/>
          <p:cNvSpPr>
            <a:spLocks noGrp="1"/>
          </p:cNvSpPr>
          <p:nvPr>
            <p:ph sz="half" idx="2"/>
          </p:nvPr>
        </p:nvSpPr>
        <p:spPr>
          <a:xfrm>
            <a:off x="511728" y="2548104"/>
            <a:ext cx="4060271" cy="2665259"/>
          </a:xfrm>
        </p:spPr>
        <p:txBody>
          <a:bodyPr>
            <a:noAutofit/>
          </a:bodyPr>
          <a:lstStyle/>
          <a:p>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有關長洲太平清醮的起源，有多種不同的傳說，據老一輩惠州籍人的回憶，長洲太平清醮始於香港島的太平山街，大約於十九世紀末，居民因鼠疫，以北帝為中心，在</a:t>
            </a:r>
            <a:r>
              <a:rPr lang="zh-TW" altLang="zh-HK" sz="20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太平山街舉行清醮儀式，禳災解厄，超渡亡魂</a:t>
            </a:r>
            <a:r>
              <a:rPr lang="zh-TW" altLang="zh-HK" sz="2000" dirty="0">
                <a:latin typeface="標楷體" panose="03000509000000000000" pitchFamily="65" charset="-120"/>
                <a:ea typeface="標楷體" panose="03000509000000000000" pitchFamily="65" charset="-120"/>
              </a:rPr>
              <a:t>，後來，他們把活動移往同樣為海陸豐人聚居的長洲島北社街舉行。</a:t>
            </a:r>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a:p>
            <a:pPr marL="0" indent="0" algn="r">
              <a:buNone/>
            </a:pP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本地文化承傳個案研習：長洲太平清醮</a:t>
            </a:r>
            <a:r>
              <a:rPr lang="en-US" altLang="zh-TW" sz="2000" dirty="0">
                <a:latin typeface="標楷體" panose="03000509000000000000" pitchFamily="65" charset="-120"/>
                <a:ea typeface="標楷體" panose="03000509000000000000" pitchFamily="65" charset="-120"/>
              </a:rPr>
              <a:t>》</a:t>
            </a:r>
            <a:endParaRPr lang="zh-TW" altLang="zh-HK" sz="2000" dirty="0">
              <a:latin typeface="標楷體" panose="03000509000000000000" pitchFamily="65" charset="-120"/>
              <a:ea typeface="標楷體" panose="03000509000000000000" pitchFamily="65" charset="-120"/>
            </a:endParaRPr>
          </a:p>
          <a:p>
            <a:endParaRPr lang="zh-HK" altLang="en-US" sz="2000" dirty="0"/>
          </a:p>
        </p:txBody>
      </p:sp>
      <p:sp>
        <p:nvSpPr>
          <p:cNvPr id="7" name="文字版面配置區 6"/>
          <p:cNvSpPr>
            <a:spLocks noGrp="1"/>
          </p:cNvSpPr>
          <p:nvPr>
            <p:ph type="body" sz="quarter" idx="3"/>
          </p:nvPr>
        </p:nvSpPr>
        <p:spPr>
          <a:xfrm>
            <a:off x="4947938" y="1879768"/>
            <a:ext cx="3467806" cy="576262"/>
          </a:xfrm>
        </p:spPr>
        <p:txBody>
          <a:bodyPr>
            <a:noAutofit/>
          </a:bodyPr>
          <a:lstStyle/>
          <a:p>
            <a:r>
              <a:rPr lang="zh-HK" altLang="en-US" sz="2000" dirty="0"/>
              <a:t>以下文字說明了本港</a:t>
            </a:r>
            <a:r>
              <a:rPr lang="zh-TW" altLang="en-US" sz="2000" dirty="0"/>
              <a:t>長洲太平清醮的起源。</a:t>
            </a:r>
            <a:endParaRPr lang="zh-HK" altLang="en-US" sz="2000" dirty="0"/>
          </a:p>
        </p:txBody>
      </p:sp>
      <p:sp>
        <p:nvSpPr>
          <p:cNvPr id="8" name="內容版面配置區 7"/>
          <p:cNvSpPr>
            <a:spLocks noGrp="1"/>
          </p:cNvSpPr>
          <p:nvPr>
            <p:ph sz="quarter" idx="4"/>
          </p:nvPr>
        </p:nvSpPr>
        <p:spPr>
          <a:xfrm>
            <a:off x="4743494" y="2548104"/>
            <a:ext cx="3672248" cy="2665259"/>
          </a:xfrm>
        </p:spPr>
        <p:txBody>
          <a:bodyPr>
            <a:noAutofit/>
          </a:bodyPr>
          <a:lstStyle/>
          <a:p>
            <a:r>
              <a:rPr lang="zh-TW" altLang="en-US" sz="2000" dirty="0">
                <a:latin typeface="標楷體" panose="03000509000000000000" pitchFamily="65" charset="-120"/>
                <a:ea typeface="標楷體" panose="03000509000000000000" pitchFamily="65" charset="-120"/>
              </a:rPr>
              <a:t>「</a:t>
            </a:r>
            <a:r>
              <a:rPr lang="zh-TW" altLang="zh-HK" sz="2000" dirty="0">
                <a:latin typeface="標楷體" panose="03000509000000000000" pitchFamily="65" charset="-120"/>
                <a:ea typeface="標楷體" panose="03000509000000000000" pitchFamily="65" charset="-120"/>
              </a:rPr>
              <a:t>根據長洲建醮值理會的說法</a:t>
            </a:r>
            <a:r>
              <a:rPr lang="en-US" altLang="zh-HK" sz="2000" dirty="0">
                <a:latin typeface="標楷體" panose="03000509000000000000" pitchFamily="65" charset="-120"/>
                <a:ea typeface="標楷體" panose="03000509000000000000" pitchFamily="65" charset="-120"/>
              </a:rPr>
              <a:t>, </a:t>
            </a:r>
            <a:r>
              <a:rPr lang="zh-TW" altLang="zh-HK" sz="2000" dirty="0">
                <a:latin typeface="標楷體" panose="03000509000000000000" pitchFamily="65" charset="-120"/>
                <a:ea typeface="標楷體" panose="03000509000000000000" pitchFamily="65" charset="-120"/>
              </a:rPr>
              <a:t>清朝中葉時長洲島上發生瘟疫</a:t>
            </a:r>
            <a:r>
              <a:rPr lang="en-US" altLang="zh-HK" sz="2000" dirty="0">
                <a:latin typeface="標楷體" panose="03000509000000000000" pitchFamily="65" charset="-120"/>
                <a:ea typeface="標楷體" panose="03000509000000000000" pitchFamily="65" charset="-120"/>
              </a:rPr>
              <a:t>, </a:t>
            </a:r>
            <a:r>
              <a:rPr lang="zh-TW" altLang="zh-HK" sz="2000" dirty="0">
                <a:latin typeface="標楷體" panose="03000509000000000000" pitchFamily="65" charset="-120"/>
                <a:ea typeface="標楷體" panose="03000509000000000000" pitchFamily="65" charset="-120"/>
              </a:rPr>
              <a:t>有居民因傳染而死。因此在長洲</a:t>
            </a:r>
            <a:r>
              <a:rPr lang="zh-TW" altLang="zh-HK" sz="20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北帝廟舉行醮會及齋戒三天</a:t>
            </a:r>
            <a:r>
              <a:rPr lang="en-US" altLang="zh-HK" sz="20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 </a:t>
            </a:r>
            <a:r>
              <a:rPr lang="zh-TW" altLang="zh-HK" sz="20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瘟疫得以消除</a:t>
            </a:r>
            <a:r>
              <a:rPr lang="zh-TW" altLang="zh-HK"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0" indent="0" algn="r">
              <a:buNone/>
            </a:pP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本地文化承傳個案研習：長洲太平清醮</a:t>
            </a:r>
            <a:r>
              <a:rPr lang="en-US" altLang="zh-TW" sz="2000" dirty="0">
                <a:latin typeface="標楷體" panose="03000509000000000000" pitchFamily="65" charset="-120"/>
                <a:ea typeface="標楷體" panose="03000509000000000000" pitchFamily="65" charset="-120"/>
              </a:rPr>
              <a:t>》</a:t>
            </a:r>
            <a:endParaRPr lang="zh-TW" altLang="zh-HK" sz="2000" dirty="0">
              <a:latin typeface="標楷體" panose="03000509000000000000" pitchFamily="65" charset="-120"/>
              <a:ea typeface="標楷體" panose="03000509000000000000" pitchFamily="65" charset="-120"/>
            </a:endParaRPr>
          </a:p>
          <a:p>
            <a:pPr marL="0" indent="0">
              <a:buNone/>
            </a:pPr>
            <a:endParaRPr lang="zh-TW" altLang="zh-HK" sz="2000" dirty="0">
              <a:latin typeface="標楷體" panose="03000509000000000000" pitchFamily="65" charset="-120"/>
              <a:ea typeface="標楷體" panose="03000509000000000000" pitchFamily="65" charset="-120"/>
            </a:endParaRPr>
          </a:p>
          <a:p>
            <a:endParaRPr lang="zh-HK" altLang="en-US" sz="2000" dirty="0"/>
          </a:p>
        </p:txBody>
      </p:sp>
      <p:pic>
        <p:nvPicPr>
          <p:cNvPr id="9" name="內容版面配置區 4"/>
          <p:cNvPicPr>
            <a:picLocks noChangeAspect="1"/>
          </p:cNvPicPr>
          <p:nvPr/>
        </p:nvPicPr>
        <p:blipFill>
          <a:blip r:embed="rId2"/>
          <a:stretch>
            <a:fillRect/>
          </a:stretch>
        </p:blipFill>
        <p:spPr>
          <a:xfrm>
            <a:off x="6531641" y="5438260"/>
            <a:ext cx="1128206" cy="1124669"/>
          </a:xfrm>
          <a:prstGeom prst="rect">
            <a:avLst/>
          </a:prstGeom>
        </p:spPr>
      </p:pic>
      <p:sp>
        <p:nvSpPr>
          <p:cNvPr id="10" name="雲朵形圖說文字 9"/>
          <p:cNvSpPr/>
          <p:nvPr/>
        </p:nvSpPr>
        <p:spPr>
          <a:xfrm>
            <a:off x="4479711" y="5337719"/>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人類如何應對疫症？</a:t>
            </a:r>
          </a:p>
        </p:txBody>
      </p:sp>
      <p:sp>
        <p:nvSpPr>
          <p:cNvPr id="11" name="文字方塊 10"/>
          <p:cNvSpPr txBox="1"/>
          <p:nvPr/>
        </p:nvSpPr>
        <p:spPr>
          <a:xfrm>
            <a:off x="2097928" y="6304960"/>
            <a:ext cx="2381783" cy="369332"/>
          </a:xfrm>
          <a:prstGeom prst="rect">
            <a:avLst/>
          </a:prstGeom>
          <a:solidFill>
            <a:srgbClr val="FFFF00"/>
          </a:solidFill>
        </p:spPr>
        <p:txBody>
          <a:bodyPr wrap="square" rtlCol="0">
            <a:spAutoFit/>
          </a:bodyPr>
          <a:lstStyle/>
          <a:p>
            <a:r>
              <a:rPr lang="zh-HK" altLang="en-US" dirty="0">
                <a:solidFill>
                  <a:srgbClr val="FF0000"/>
                </a:solidFill>
              </a:rPr>
              <a:t>祈求神明幫助。</a:t>
            </a:r>
          </a:p>
        </p:txBody>
      </p:sp>
    </p:spTree>
    <p:extLst>
      <p:ext uri="{BB962C8B-B14F-4D97-AF65-F5344CB8AC3E}">
        <p14:creationId xmlns:p14="http://schemas.microsoft.com/office/powerpoint/2010/main" val="2037638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7" name="文字版面配置區 6"/>
          <p:cNvSpPr>
            <a:spLocks noGrp="1"/>
          </p:cNvSpPr>
          <p:nvPr>
            <p:ph type="body" idx="1"/>
          </p:nvPr>
        </p:nvSpPr>
        <p:spPr>
          <a:xfrm>
            <a:off x="1198091" y="2150270"/>
            <a:ext cx="3456291" cy="576262"/>
          </a:xfrm>
        </p:spPr>
        <p:txBody>
          <a:bodyPr>
            <a:noAutofit/>
          </a:bodyPr>
          <a:lstStyle/>
          <a:p>
            <a:r>
              <a:rPr lang="zh-TW" altLang="en-US" sz="2400" dirty="0"/>
              <a:t>以下文字與歐洲中世紀黑死病的處理有關。</a:t>
            </a:r>
          </a:p>
        </p:txBody>
      </p:sp>
      <p:sp>
        <p:nvSpPr>
          <p:cNvPr id="3" name="內容版面配置區 2"/>
          <p:cNvSpPr>
            <a:spLocks noGrp="1"/>
          </p:cNvSpPr>
          <p:nvPr>
            <p:ph sz="half" idx="2"/>
          </p:nvPr>
        </p:nvSpPr>
        <p:spPr>
          <a:xfrm>
            <a:off x="982133" y="2827073"/>
            <a:ext cx="3672248" cy="2665259"/>
          </a:xfrm>
        </p:spPr>
        <p:txBody>
          <a:bodyPr>
            <a:noAutofit/>
          </a:bodyPr>
          <a:lstStyle/>
          <a:p>
            <a:pPr algn="just"/>
            <a:r>
              <a:rPr lang="zh-CN" altLang="en-US" sz="2400" dirty="0">
                <a:latin typeface="標楷體" panose="03000509000000000000" pitchFamily="65" charset="-120"/>
                <a:ea typeface="標楷體" panose="03000509000000000000" pitchFamily="65" charset="-120"/>
              </a:rPr>
              <a:t>「</a:t>
            </a:r>
            <a:r>
              <a:rPr lang="en-US" altLang="zh-CN" sz="2400" dirty="0">
                <a:ea typeface="標楷體" panose="03000509000000000000" pitchFamily="65" charset="-120"/>
              </a:rPr>
              <a:t>1348</a:t>
            </a:r>
            <a:r>
              <a:rPr lang="zh-CN" altLang="en-US" sz="2400" dirty="0">
                <a:ea typeface="標楷體" panose="03000509000000000000" pitchFamily="65" charset="-120"/>
              </a:rPr>
              <a:t>年巴黎醫師學會向人們建議</a:t>
            </a:r>
            <a:r>
              <a:rPr lang="en-US" altLang="zh-CN" sz="2400" dirty="0">
                <a:ea typeface="標楷體" panose="03000509000000000000" pitchFamily="65" charset="-120"/>
              </a:rPr>
              <a:t>:</a:t>
            </a:r>
            <a:r>
              <a:rPr lang="zh-CN" altLang="en-US" sz="2400" dirty="0">
                <a:ea typeface="標楷體" panose="03000509000000000000" pitchFamily="65" charset="-120"/>
              </a:rPr>
              <a:t>以香料和甘菊植物類薰蒸居室、公共庭院和人口雜居之處</a:t>
            </a:r>
            <a:r>
              <a:rPr lang="en-US" altLang="zh-CN" sz="2400" dirty="0">
                <a:ea typeface="標楷體" panose="03000509000000000000" pitchFamily="65" charset="-120"/>
              </a:rPr>
              <a:t>,</a:t>
            </a:r>
            <a:r>
              <a:rPr lang="zh-CN" altLang="en-US" sz="2400" dirty="0">
                <a:ea typeface="標楷體" panose="03000509000000000000" pitchFamily="65" charset="-120"/>
              </a:rPr>
              <a:t>以達消毒之目的。」</a:t>
            </a:r>
            <a:endParaRPr lang="en-US" altLang="zh-CN" sz="2400" dirty="0">
              <a:ea typeface="標楷體" panose="03000509000000000000" pitchFamily="65" charset="-120"/>
            </a:endParaRPr>
          </a:p>
          <a:p>
            <a:pPr marL="0" indent="0" algn="r">
              <a:buNone/>
            </a:pPr>
            <a:r>
              <a:rPr lang="en-US" altLang="zh-CN" sz="2400" dirty="0"/>
              <a:t>〈14 </a:t>
            </a:r>
            <a:r>
              <a:rPr lang="zh-CN" altLang="en-US" sz="2400" dirty="0"/>
              <a:t>世紀歐洲的黑死病及其對社會的影響</a:t>
            </a:r>
            <a:r>
              <a:rPr lang="en-US" altLang="zh-CN" sz="2400" dirty="0"/>
              <a:t>〉</a:t>
            </a:r>
            <a:endParaRPr lang="zh-HK" altLang="en-US" sz="2400" dirty="0"/>
          </a:p>
        </p:txBody>
      </p:sp>
      <p:pic>
        <p:nvPicPr>
          <p:cNvPr id="6" name="內容版面配置區 5"/>
          <p:cNvPicPr>
            <a:picLocks noGrp="1" noChangeAspect="1"/>
          </p:cNvPicPr>
          <p:nvPr>
            <p:ph sz="quarter" idx="4"/>
          </p:nvPr>
        </p:nvPicPr>
        <p:blipFill>
          <a:blip r:embed="rId2"/>
          <a:stretch>
            <a:fillRect/>
          </a:stretch>
        </p:blipFill>
        <p:spPr>
          <a:xfrm>
            <a:off x="5303476" y="1744726"/>
            <a:ext cx="3287250" cy="2665412"/>
          </a:xfrm>
          <a:prstGeom prst="rect">
            <a:avLst/>
          </a:prstGeom>
        </p:spPr>
      </p:pic>
      <p:pic>
        <p:nvPicPr>
          <p:cNvPr id="8" name="內容版面配置區 4">
            <a:extLst>
              <a:ext uri="{FF2B5EF4-FFF2-40B4-BE49-F238E27FC236}">
                <a16:creationId xmlns:a16="http://schemas.microsoft.com/office/drawing/2014/main" id="{D00D493E-C2FA-4CDF-BF2D-59034121A1C9}"/>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9" name="雲朵形圖說文字 9">
            <a:extLst>
              <a:ext uri="{FF2B5EF4-FFF2-40B4-BE49-F238E27FC236}">
                <a16:creationId xmlns:a16="http://schemas.microsoft.com/office/drawing/2014/main" id="{AD2DD453-DC67-4E8F-BC0D-704AA65CC5B0}"/>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3982976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7" name="文字版面配置區 6"/>
          <p:cNvSpPr>
            <a:spLocks noGrp="1"/>
          </p:cNvSpPr>
          <p:nvPr>
            <p:ph type="body" idx="1"/>
          </p:nvPr>
        </p:nvSpPr>
        <p:spPr>
          <a:xfrm>
            <a:off x="1198091" y="2070704"/>
            <a:ext cx="3456291" cy="576262"/>
          </a:xfrm>
        </p:spPr>
        <p:txBody>
          <a:bodyPr>
            <a:noAutofit/>
          </a:bodyPr>
          <a:lstStyle/>
          <a:p>
            <a:r>
              <a:rPr lang="zh-TW" altLang="en-US" sz="2400" dirty="0"/>
              <a:t>以下文字與歐洲中世紀黑死病的處理有關。</a:t>
            </a:r>
          </a:p>
        </p:txBody>
      </p:sp>
      <p:sp>
        <p:nvSpPr>
          <p:cNvPr id="3" name="內容版面配置區 2"/>
          <p:cNvSpPr>
            <a:spLocks noGrp="1"/>
          </p:cNvSpPr>
          <p:nvPr>
            <p:ph sz="half" idx="2"/>
          </p:nvPr>
        </p:nvSpPr>
        <p:spPr>
          <a:xfrm>
            <a:off x="982133" y="2747507"/>
            <a:ext cx="3672248" cy="2665259"/>
          </a:xfrm>
        </p:spPr>
        <p:txBody>
          <a:bodyPr>
            <a:noAutofit/>
          </a:bodyPr>
          <a:lstStyle/>
          <a:p>
            <a:pPr algn="just"/>
            <a:r>
              <a:rPr lang="zh-CN" altLang="en-US" sz="2400" dirty="0">
                <a:latin typeface="標楷體" panose="03000509000000000000" pitchFamily="65" charset="-120"/>
                <a:ea typeface="標楷體" panose="03000509000000000000" pitchFamily="65" charset="-120"/>
              </a:rPr>
              <a:t>「</a:t>
            </a:r>
            <a:r>
              <a:rPr lang="en-US" altLang="zh-CN" sz="2400" dirty="0">
                <a:ea typeface="標楷體" panose="03000509000000000000" pitchFamily="65" charset="-120"/>
              </a:rPr>
              <a:t>1348</a:t>
            </a:r>
            <a:r>
              <a:rPr lang="zh-CN" altLang="en-US" sz="2400" dirty="0">
                <a:ea typeface="標楷體" panose="03000509000000000000" pitchFamily="65" charset="-120"/>
              </a:rPr>
              <a:t>年巴黎醫師學會向人們建議</a:t>
            </a:r>
            <a:r>
              <a:rPr lang="en-US" altLang="zh-CN" sz="2400" dirty="0">
                <a:ea typeface="標楷體" panose="03000509000000000000" pitchFamily="65" charset="-120"/>
              </a:rPr>
              <a:t>:</a:t>
            </a:r>
            <a:r>
              <a:rPr lang="zh-CN" altLang="en-US" sz="2400" dirty="0">
                <a:ea typeface="標楷體" panose="03000509000000000000" pitchFamily="65" charset="-120"/>
              </a:rPr>
              <a:t>以香料和甘菊植物類</a:t>
            </a:r>
            <a:r>
              <a:rPr lang="zh-CN" altLang="en-US" sz="24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薰蒸居室、公共庭院和人口雜居之處</a:t>
            </a:r>
            <a:r>
              <a:rPr lang="en-US" altLang="zh-CN" sz="24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a:t>
            </a:r>
            <a:r>
              <a:rPr lang="zh-CN" altLang="en-US" sz="2400" dirty="0">
                <a:ln w="0"/>
                <a:solidFill>
                  <a:srgbClr val="FF0000"/>
                </a:solidFill>
                <a:effectLst>
                  <a:outerShdw blurRad="38100" dist="25400" dir="5400000" algn="ctr" rotWithShape="0">
                    <a:srgbClr val="6E747A">
                      <a:alpha val="43000"/>
                    </a:srgbClr>
                  </a:outerShdw>
                </a:effectLst>
                <a:ea typeface="標楷體" panose="03000509000000000000" pitchFamily="65" charset="-120"/>
              </a:rPr>
              <a:t>以達消毒之目的。</a:t>
            </a:r>
            <a:r>
              <a:rPr lang="zh-CN" altLang="en-US" sz="2400" dirty="0">
                <a:ea typeface="標楷體" panose="03000509000000000000" pitchFamily="65" charset="-120"/>
              </a:rPr>
              <a:t>」</a:t>
            </a:r>
            <a:endParaRPr lang="en-US" altLang="zh-CN" sz="2400" dirty="0">
              <a:ea typeface="標楷體" panose="03000509000000000000" pitchFamily="65" charset="-120"/>
            </a:endParaRPr>
          </a:p>
          <a:p>
            <a:pPr marL="0" indent="0" algn="r">
              <a:buNone/>
            </a:pPr>
            <a:r>
              <a:rPr lang="en-US" altLang="zh-CN" sz="2400" dirty="0"/>
              <a:t>〈14 </a:t>
            </a:r>
            <a:r>
              <a:rPr lang="zh-CN" altLang="en-US" sz="2400" dirty="0"/>
              <a:t>世紀歐洲的黑死病及其對社會的影響</a:t>
            </a:r>
            <a:r>
              <a:rPr lang="en-US" altLang="zh-CN" sz="2400" dirty="0"/>
              <a:t>〉</a:t>
            </a:r>
            <a:endParaRPr lang="zh-HK" altLang="en-US" sz="2400" dirty="0"/>
          </a:p>
        </p:txBody>
      </p:sp>
      <p:pic>
        <p:nvPicPr>
          <p:cNvPr id="6" name="內容版面配置區 5"/>
          <p:cNvPicPr>
            <a:picLocks noGrp="1" noChangeAspect="1"/>
          </p:cNvPicPr>
          <p:nvPr>
            <p:ph sz="quarter" idx="4"/>
          </p:nvPr>
        </p:nvPicPr>
        <p:blipFill>
          <a:blip r:embed="rId2"/>
          <a:stretch>
            <a:fillRect/>
          </a:stretch>
        </p:blipFill>
        <p:spPr>
          <a:xfrm>
            <a:off x="5303476" y="1744726"/>
            <a:ext cx="3287250" cy="2665412"/>
          </a:xfrm>
          <a:prstGeom prst="rect">
            <a:avLst/>
          </a:prstGeom>
        </p:spPr>
      </p:pic>
      <p:sp>
        <p:nvSpPr>
          <p:cNvPr id="9" name="文字方塊 8"/>
          <p:cNvSpPr txBox="1"/>
          <p:nvPr/>
        </p:nvSpPr>
        <p:spPr>
          <a:xfrm>
            <a:off x="1198091" y="5686378"/>
            <a:ext cx="3682313" cy="369332"/>
          </a:xfrm>
          <a:prstGeom prst="rect">
            <a:avLst/>
          </a:prstGeom>
          <a:solidFill>
            <a:srgbClr val="FFFF00"/>
          </a:solidFill>
        </p:spPr>
        <p:txBody>
          <a:bodyPr wrap="square" rtlCol="0">
            <a:spAutoFit/>
          </a:bodyPr>
          <a:lstStyle/>
          <a:p>
            <a:r>
              <a:rPr lang="zh-HK" altLang="en-US" dirty="0">
                <a:solidFill>
                  <a:srgbClr val="FF0000"/>
                </a:solidFill>
              </a:rPr>
              <a:t>加強公共衛生和清潔環境。</a:t>
            </a:r>
          </a:p>
        </p:txBody>
      </p:sp>
      <p:pic>
        <p:nvPicPr>
          <p:cNvPr id="8" name="內容版面配置區 4">
            <a:extLst>
              <a:ext uri="{FF2B5EF4-FFF2-40B4-BE49-F238E27FC236}">
                <a16:creationId xmlns:a16="http://schemas.microsoft.com/office/drawing/2014/main" id="{B91F6FD4-387E-4BBF-A3B0-3AB8712CC63D}"/>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0" name="雲朵形圖說文字 9">
            <a:extLst>
              <a:ext uri="{FF2B5EF4-FFF2-40B4-BE49-F238E27FC236}">
                <a16:creationId xmlns:a16="http://schemas.microsoft.com/office/drawing/2014/main" id="{8C922D29-B8F0-40F6-B958-E6607439914E}"/>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9313946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2" y="-71306"/>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1196572" y="1426833"/>
            <a:ext cx="6816460" cy="576262"/>
          </a:xfrm>
        </p:spPr>
        <p:txBody>
          <a:bodyPr>
            <a:noAutofit/>
          </a:bodyPr>
          <a:lstStyle/>
          <a:p>
            <a:r>
              <a:rPr lang="zh-HK" altLang="en-US" dirty="0"/>
              <a:t>以下片段與本港十九世紀末的鼠疫有關。</a:t>
            </a:r>
          </a:p>
        </p:txBody>
      </p:sp>
      <p:sp>
        <p:nvSpPr>
          <p:cNvPr id="11" name="內容版面配置區 10"/>
          <p:cNvSpPr>
            <a:spLocks noGrp="1"/>
          </p:cNvSpPr>
          <p:nvPr>
            <p:ph sz="half" idx="2"/>
          </p:nvPr>
        </p:nvSpPr>
        <p:spPr>
          <a:xfrm>
            <a:off x="1080570" y="2428330"/>
            <a:ext cx="7606229" cy="2665259"/>
          </a:xfrm>
        </p:spPr>
        <p:txBody>
          <a:bodyPr>
            <a:normAutofit/>
          </a:bodyPr>
          <a:lstStyle/>
          <a:p>
            <a:r>
              <a:rPr lang="zh-TW" altLang="en-US" sz="2800" dirty="0"/>
              <a:t>片段名稱：香港歷史系列 </a:t>
            </a:r>
            <a:r>
              <a:rPr lang="en-US" altLang="zh-TW" sz="2800" dirty="0"/>
              <a:t>III</a:t>
            </a:r>
            <a:r>
              <a:rPr lang="zh-TW" altLang="en-US" sz="2800" dirty="0"/>
              <a:t>：醫療與管治</a:t>
            </a:r>
          </a:p>
          <a:p>
            <a:r>
              <a:rPr lang="zh-HK" altLang="en-US" sz="2800" dirty="0"/>
              <a:t>播放片段時間：</a:t>
            </a:r>
            <a:r>
              <a:rPr lang="en-US" altLang="zh-HK" sz="2800" dirty="0"/>
              <a:t>3:00~4:40</a:t>
            </a:r>
          </a:p>
          <a:p>
            <a:r>
              <a:rPr lang="zh-HK" altLang="en-US" sz="2800" dirty="0"/>
              <a:t>網址：</a:t>
            </a:r>
            <a:r>
              <a:rPr lang="en-US" altLang="zh-HK" sz="2800" dirty="0">
                <a:hlinkClick r:id="rId2"/>
              </a:rPr>
              <a:t>https://www.youtube.com/watch?v=ombK-om3cPk&amp;t=529s</a:t>
            </a:r>
            <a:endParaRPr lang="en-US" altLang="zh-HK" sz="2800" dirty="0"/>
          </a:p>
          <a:p>
            <a:endParaRPr lang="zh-HK" altLang="en-US" sz="2800" dirty="0"/>
          </a:p>
        </p:txBody>
      </p:sp>
      <p:sp>
        <p:nvSpPr>
          <p:cNvPr id="4" name="內容版面配置區 3">
            <a:extLst>
              <a:ext uri="{FF2B5EF4-FFF2-40B4-BE49-F238E27FC236}">
                <a16:creationId xmlns:a16="http://schemas.microsoft.com/office/drawing/2014/main" id="{FAAAE162-C813-4F54-A385-6A0B5D75DCEB}"/>
              </a:ext>
            </a:extLst>
          </p:cNvPr>
          <p:cNvSpPr>
            <a:spLocks noGrp="1"/>
          </p:cNvSpPr>
          <p:nvPr>
            <p:ph sz="quarter" idx="4"/>
          </p:nvPr>
        </p:nvSpPr>
        <p:spPr/>
        <p:txBody>
          <a:bodyPr/>
          <a:lstStyle/>
          <a:p>
            <a:endParaRPr lang="zh-HK" altLang="en-US"/>
          </a:p>
        </p:txBody>
      </p:sp>
      <p:pic>
        <p:nvPicPr>
          <p:cNvPr id="12" name="內容版面配置區 4">
            <a:extLst>
              <a:ext uri="{FF2B5EF4-FFF2-40B4-BE49-F238E27FC236}">
                <a16:creationId xmlns:a16="http://schemas.microsoft.com/office/drawing/2014/main" id="{3E0BC7DA-7056-4BF3-BC80-5E3AD2F23FA3}"/>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3" name="雲朵形圖說文字 9">
            <a:extLst>
              <a:ext uri="{FF2B5EF4-FFF2-40B4-BE49-F238E27FC236}">
                <a16:creationId xmlns:a16="http://schemas.microsoft.com/office/drawing/2014/main" id="{75A9932B-AA24-4402-B533-508126C96BD9}"/>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19412623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2177" y="-125299"/>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1180529" y="1482981"/>
            <a:ext cx="7177407" cy="576262"/>
          </a:xfrm>
        </p:spPr>
        <p:txBody>
          <a:bodyPr>
            <a:noAutofit/>
          </a:bodyPr>
          <a:lstStyle/>
          <a:p>
            <a:r>
              <a:rPr lang="zh-HK" altLang="en-US" dirty="0"/>
              <a:t>以下片段與本港十九世紀</a:t>
            </a:r>
            <a:r>
              <a:rPr lang="zh-TW" altLang="en-US" dirty="0"/>
              <a:t>末</a:t>
            </a:r>
            <a:r>
              <a:rPr lang="zh-HK" altLang="en-US" dirty="0"/>
              <a:t>的鼠疫有關。</a:t>
            </a:r>
          </a:p>
        </p:txBody>
      </p:sp>
      <p:sp>
        <p:nvSpPr>
          <p:cNvPr id="11" name="內容版面配置區 10"/>
          <p:cNvSpPr>
            <a:spLocks noGrp="1"/>
          </p:cNvSpPr>
          <p:nvPr>
            <p:ph sz="half" idx="2"/>
          </p:nvPr>
        </p:nvSpPr>
        <p:spPr>
          <a:xfrm>
            <a:off x="1080570" y="2428330"/>
            <a:ext cx="7606229" cy="2665259"/>
          </a:xfrm>
        </p:spPr>
        <p:txBody>
          <a:bodyPr>
            <a:normAutofit/>
          </a:bodyPr>
          <a:lstStyle/>
          <a:p>
            <a:r>
              <a:rPr lang="zh-TW" altLang="en-US" sz="2800" dirty="0"/>
              <a:t>片段名稱：香港歷史系列 </a:t>
            </a:r>
            <a:r>
              <a:rPr lang="en-US" altLang="zh-TW" sz="2800" dirty="0"/>
              <a:t>III</a:t>
            </a:r>
            <a:r>
              <a:rPr lang="zh-TW" altLang="en-US" sz="2800" dirty="0"/>
              <a:t>：醫療與管治</a:t>
            </a:r>
          </a:p>
          <a:p>
            <a:r>
              <a:rPr lang="zh-HK" altLang="en-US" sz="2800" dirty="0"/>
              <a:t>播放片段時間：</a:t>
            </a:r>
            <a:r>
              <a:rPr lang="en-US" altLang="zh-HK" sz="2800" dirty="0"/>
              <a:t>3:00~4:40</a:t>
            </a:r>
          </a:p>
          <a:p>
            <a:r>
              <a:rPr lang="zh-HK" altLang="en-US" sz="2800" dirty="0"/>
              <a:t>網址：</a:t>
            </a:r>
            <a:r>
              <a:rPr lang="en-US" altLang="zh-HK" sz="2800" dirty="0">
                <a:hlinkClick r:id="rId2"/>
              </a:rPr>
              <a:t>https://www.youtube.com/watch?v=ombK-om3cPk&amp;t=529s</a:t>
            </a:r>
            <a:endParaRPr lang="en-US" altLang="zh-HK" sz="2800" dirty="0"/>
          </a:p>
          <a:p>
            <a:endParaRPr lang="zh-HK" altLang="en-US" sz="2800" dirty="0"/>
          </a:p>
        </p:txBody>
      </p:sp>
      <p:sp>
        <p:nvSpPr>
          <p:cNvPr id="12" name="文字方塊 11"/>
          <p:cNvSpPr txBox="1"/>
          <p:nvPr/>
        </p:nvSpPr>
        <p:spPr>
          <a:xfrm>
            <a:off x="1329481" y="5815929"/>
            <a:ext cx="3682313" cy="646331"/>
          </a:xfrm>
          <a:prstGeom prst="rect">
            <a:avLst/>
          </a:prstGeom>
          <a:solidFill>
            <a:srgbClr val="FFFF00"/>
          </a:solidFill>
        </p:spPr>
        <p:txBody>
          <a:bodyPr wrap="square" rtlCol="0">
            <a:spAutoFit/>
          </a:bodyPr>
          <a:lstStyle/>
          <a:p>
            <a:r>
              <a:rPr lang="zh-HK" altLang="en-US" dirty="0">
                <a:solidFill>
                  <a:srgbClr val="FF0000"/>
                </a:solidFill>
              </a:rPr>
              <a:t>加強公共衛生和清潔環境。</a:t>
            </a:r>
          </a:p>
          <a:p>
            <a:endParaRPr lang="zh-HK" altLang="en-US" dirty="0">
              <a:solidFill>
                <a:srgbClr val="FF0000"/>
              </a:solidFill>
            </a:endParaRPr>
          </a:p>
        </p:txBody>
      </p:sp>
      <p:pic>
        <p:nvPicPr>
          <p:cNvPr id="7" name="內容版面配置區 4">
            <a:extLst>
              <a:ext uri="{FF2B5EF4-FFF2-40B4-BE49-F238E27FC236}">
                <a16:creationId xmlns:a16="http://schemas.microsoft.com/office/drawing/2014/main" id="{07A08BA9-AA68-4861-9CDC-B22C6A72117D}"/>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8" name="雲朵形圖說文字 9">
            <a:extLst>
              <a:ext uri="{FF2B5EF4-FFF2-40B4-BE49-F238E27FC236}">
                <a16:creationId xmlns:a16="http://schemas.microsoft.com/office/drawing/2014/main" id="{355B98DE-AA3F-4F1A-8874-17A35081F3B5}"/>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7EA572D9-597B-40E2-BB76-537CD860C4E8}"/>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1723386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dirty="0"/>
              <a:t/>
            </a:r>
            <a:br>
              <a:rPr lang="en-US" altLang="zh-HK" dirty="0"/>
            </a:br>
            <a:r>
              <a:rPr lang="en-US" altLang="zh-TW" dirty="0"/>
              <a:t>1.</a:t>
            </a:r>
            <a:r>
              <a:rPr lang="zh-TW" altLang="en-US" dirty="0"/>
              <a:t>在歷史上，疫症曾在何時發生？</a:t>
            </a:r>
            <a:br>
              <a:rPr lang="zh-TW" altLang="en-US" dirty="0"/>
            </a:br>
            <a:endParaRPr lang="en-US" altLang="zh-HK" dirty="0"/>
          </a:p>
        </p:txBody>
      </p:sp>
      <p:sp>
        <p:nvSpPr>
          <p:cNvPr id="3" name="內容版面配置區 2"/>
          <p:cNvSpPr>
            <a:spLocks noGrp="1"/>
          </p:cNvSpPr>
          <p:nvPr>
            <p:ph idx="1"/>
          </p:nvPr>
        </p:nvSpPr>
        <p:spPr>
          <a:xfrm>
            <a:off x="982132" y="2249268"/>
            <a:ext cx="7704667" cy="3332816"/>
          </a:xfrm>
        </p:spPr>
        <p:txBody>
          <a:bodyPr>
            <a:normAutofit/>
          </a:bodyPr>
          <a:lstStyle/>
          <a:p>
            <a:pPr algn="just"/>
            <a:r>
              <a:rPr lang="en-US" altLang="zh-HK" dirty="0"/>
              <a:t>‘The </a:t>
            </a:r>
            <a:r>
              <a:rPr lang="en-US" altLang="zh-HK" dirty="0">
                <a:ln w="0"/>
                <a:solidFill>
                  <a:schemeClr val="accent1"/>
                </a:solidFill>
                <a:effectLst>
                  <a:outerShdw blurRad="38100" dist="25400" dir="5400000" algn="ctr" rotWithShape="0">
                    <a:srgbClr val="6E747A">
                      <a:alpha val="43000"/>
                    </a:srgbClr>
                  </a:outerShdw>
                </a:effectLst>
              </a:rPr>
              <a:t>plague first began to show itself among the Athenians</a:t>
            </a:r>
            <a:r>
              <a:rPr lang="en-US" altLang="zh-HK" dirty="0"/>
              <a:t>. It was said that it had broken out in many places previously in the neighborhood elsewhere. Neither were the physicians at first of any service, ignorant as they were of the proper way to treat it, but they died as they visited the sick most often.’ </a:t>
            </a:r>
          </a:p>
          <a:p>
            <a:pPr marL="0" indent="0" algn="r">
              <a:buNone/>
            </a:pPr>
            <a:r>
              <a:rPr lang="en-US" altLang="zh-HK" i="1" dirty="0"/>
              <a:t>The history of the Peloponnesian war</a:t>
            </a:r>
          </a:p>
          <a:p>
            <a:pPr marL="0" indent="0" algn="r">
              <a:buNone/>
            </a:pPr>
            <a:r>
              <a:rPr lang="en-US" altLang="zh-HK" dirty="0"/>
              <a:t>Thucydides </a:t>
            </a:r>
            <a:r>
              <a:rPr lang="en-US" altLang="zh-HK" dirty="0">
                <a:ln w="0"/>
                <a:solidFill>
                  <a:schemeClr val="accent1"/>
                </a:solidFill>
                <a:effectLst>
                  <a:outerShdw blurRad="38100" dist="25400" dir="5400000" algn="ctr" rotWithShape="0">
                    <a:srgbClr val="6E747A">
                      <a:alpha val="43000"/>
                    </a:srgbClr>
                  </a:outerShdw>
                </a:effectLst>
              </a:rPr>
              <a:t>431 BC</a:t>
            </a:r>
          </a:p>
        </p:txBody>
      </p:sp>
      <p:sp>
        <p:nvSpPr>
          <p:cNvPr id="4" name="文字方塊 3"/>
          <p:cNvSpPr txBox="1"/>
          <p:nvPr/>
        </p:nvSpPr>
        <p:spPr>
          <a:xfrm>
            <a:off x="1589902" y="5582084"/>
            <a:ext cx="3682313" cy="646331"/>
          </a:xfrm>
          <a:prstGeom prst="rect">
            <a:avLst/>
          </a:prstGeom>
          <a:solidFill>
            <a:srgbClr val="FFFF00"/>
          </a:solidFill>
        </p:spPr>
        <p:txBody>
          <a:bodyPr wrap="square" rtlCol="0">
            <a:spAutoFit/>
          </a:bodyPr>
          <a:lstStyle/>
          <a:p>
            <a:r>
              <a:rPr lang="zh-HK" altLang="en-US" dirty="0">
                <a:solidFill>
                  <a:srgbClr val="FF0000"/>
                </a:solidFill>
              </a:rPr>
              <a:t>疫症在歐洲出現</a:t>
            </a:r>
            <a:r>
              <a:rPr lang="zh-TW" altLang="en-US" dirty="0">
                <a:solidFill>
                  <a:srgbClr val="FF0000"/>
                </a:solidFill>
              </a:rPr>
              <a:t>的最</a:t>
            </a:r>
            <a:r>
              <a:rPr lang="zh-HK" altLang="en-US" dirty="0">
                <a:solidFill>
                  <a:srgbClr val="FF0000"/>
                </a:solidFill>
              </a:rPr>
              <a:t>早</a:t>
            </a:r>
            <a:r>
              <a:rPr lang="zh-TW" altLang="en-US" dirty="0">
                <a:solidFill>
                  <a:srgbClr val="FF0000"/>
                </a:solidFill>
              </a:rPr>
              <a:t>紀錄是</a:t>
            </a:r>
            <a:r>
              <a:rPr lang="zh-HK" altLang="en-US" dirty="0">
                <a:solidFill>
                  <a:srgbClr val="FF0000"/>
                </a:solidFill>
              </a:rPr>
              <a:t>在公元前</a:t>
            </a:r>
            <a:r>
              <a:rPr lang="en-US" altLang="zh-HK" dirty="0">
                <a:solidFill>
                  <a:srgbClr val="FF0000"/>
                </a:solidFill>
              </a:rPr>
              <a:t>5</a:t>
            </a:r>
            <a:r>
              <a:rPr lang="zh-HK" altLang="en-US" dirty="0">
                <a:solidFill>
                  <a:srgbClr val="FF0000"/>
                </a:solidFill>
              </a:rPr>
              <a:t>世紀的希臘雅典</a:t>
            </a:r>
            <a:r>
              <a:rPr lang="zh-TW" altLang="en-US" dirty="0">
                <a:solidFill>
                  <a:srgbClr val="FF0000"/>
                </a:solidFill>
              </a:rPr>
              <a:t>爆發</a:t>
            </a:r>
            <a:r>
              <a:rPr lang="zh-HK" altLang="en-US" dirty="0">
                <a:solidFill>
                  <a:srgbClr val="FF0000"/>
                </a:solidFill>
              </a:rPr>
              <a:t>。</a:t>
            </a:r>
          </a:p>
        </p:txBody>
      </p:sp>
    </p:spTree>
    <p:extLst>
      <p:ext uri="{BB962C8B-B14F-4D97-AF65-F5344CB8AC3E}">
        <p14:creationId xmlns:p14="http://schemas.microsoft.com/office/powerpoint/2010/main" val="3228098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855" y="-141305"/>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15" name="文字版面配置區 14"/>
          <p:cNvSpPr>
            <a:spLocks noGrp="1"/>
          </p:cNvSpPr>
          <p:nvPr>
            <p:ph type="body" idx="1"/>
          </p:nvPr>
        </p:nvSpPr>
        <p:spPr>
          <a:xfrm>
            <a:off x="1211770" y="1908864"/>
            <a:ext cx="6967496" cy="576262"/>
          </a:xfrm>
        </p:spPr>
        <p:txBody>
          <a:bodyPr>
            <a:noAutofit/>
          </a:bodyPr>
          <a:lstStyle/>
          <a:p>
            <a:r>
              <a:rPr lang="zh-HK" altLang="en-US" sz="3200" dirty="0"/>
              <a:t>以下兩幅海報由香港政府於</a:t>
            </a:r>
            <a:r>
              <a:rPr lang="en-US" altLang="zh-HK" sz="3200" dirty="0"/>
              <a:t>1960</a:t>
            </a:r>
            <a:r>
              <a:rPr lang="zh-HK" altLang="en-US" sz="3200" dirty="0"/>
              <a:t>年代印刷，名為平安小姐的系列海報。</a:t>
            </a:r>
          </a:p>
        </p:txBody>
      </p:sp>
      <p:pic>
        <p:nvPicPr>
          <p:cNvPr id="5" name="內容版面配置區 4"/>
          <p:cNvPicPr>
            <a:picLocks noGrp="1" noChangeAspect="1"/>
          </p:cNvPicPr>
          <p:nvPr>
            <p:ph sz="half" idx="2"/>
          </p:nvPr>
        </p:nvPicPr>
        <p:blipFill>
          <a:blip r:embed="rId2"/>
          <a:stretch>
            <a:fillRect/>
          </a:stretch>
        </p:blipFill>
        <p:spPr>
          <a:xfrm>
            <a:off x="1256188" y="2604083"/>
            <a:ext cx="2549693" cy="3874914"/>
          </a:xfrm>
          <a:prstGeom prst="rect">
            <a:avLst/>
          </a:prstGeom>
        </p:spPr>
      </p:pic>
      <p:pic>
        <p:nvPicPr>
          <p:cNvPr id="2050" name="Picture 2" descr="https://www.hkmemory.hk/MHK/collections/MemoriesWeShare/All_Items/images/201508/W020150825374879705212.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4117250" y="2623065"/>
            <a:ext cx="2555399" cy="3871819"/>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1256188" y="2253734"/>
            <a:ext cx="4620233" cy="369332"/>
          </a:xfrm>
          <a:prstGeom prst="rect">
            <a:avLst/>
          </a:prstGeom>
          <a:noFill/>
        </p:spPr>
        <p:txBody>
          <a:bodyPr wrap="square" rtlCol="0">
            <a:spAutoFit/>
          </a:bodyPr>
          <a:lstStyle/>
          <a:p>
            <a:endParaRPr lang="zh-HK" altLang="en-US" dirty="0"/>
          </a:p>
        </p:txBody>
      </p:sp>
      <p:pic>
        <p:nvPicPr>
          <p:cNvPr id="8" name="內容版面配置區 4">
            <a:extLst>
              <a:ext uri="{FF2B5EF4-FFF2-40B4-BE49-F238E27FC236}">
                <a16:creationId xmlns:a16="http://schemas.microsoft.com/office/drawing/2014/main" id="{C261BFD8-368D-4CC2-914C-7A4D5C49FF75}"/>
              </a:ext>
            </a:extLst>
          </p:cNvPr>
          <p:cNvPicPr>
            <a:picLocks noChangeAspect="1"/>
          </p:cNvPicPr>
          <p:nvPr/>
        </p:nvPicPr>
        <p:blipFill>
          <a:blip r:embed="rId4"/>
          <a:stretch>
            <a:fillRect/>
          </a:stretch>
        </p:blipFill>
        <p:spPr>
          <a:xfrm>
            <a:off x="8015794" y="3411272"/>
            <a:ext cx="1128206" cy="1124669"/>
          </a:xfrm>
          <a:prstGeom prst="rect">
            <a:avLst/>
          </a:prstGeom>
        </p:spPr>
      </p:pic>
      <p:sp>
        <p:nvSpPr>
          <p:cNvPr id="9" name="雲朵形圖說文字 9">
            <a:extLst>
              <a:ext uri="{FF2B5EF4-FFF2-40B4-BE49-F238E27FC236}">
                <a16:creationId xmlns:a16="http://schemas.microsoft.com/office/drawing/2014/main" id="{869F01C2-17F7-491A-8A04-1D42A4AA3443}"/>
              </a:ext>
            </a:extLst>
          </p:cNvPr>
          <p:cNvSpPr/>
          <p:nvPr/>
        </p:nvSpPr>
        <p:spPr>
          <a:xfrm>
            <a:off x="6350456" y="2623064"/>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40389855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2369" y="-338359"/>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15" name="文字版面配置區 14"/>
          <p:cNvSpPr>
            <a:spLocks noGrp="1"/>
          </p:cNvSpPr>
          <p:nvPr>
            <p:ph type="body" idx="1"/>
          </p:nvPr>
        </p:nvSpPr>
        <p:spPr>
          <a:xfrm>
            <a:off x="1256188" y="1596566"/>
            <a:ext cx="6606769" cy="576262"/>
          </a:xfrm>
        </p:spPr>
        <p:txBody>
          <a:bodyPr>
            <a:noAutofit/>
          </a:bodyPr>
          <a:lstStyle/>
          <a:p>
            <a:r>
              <a:rPr lang="zh-HK" altLang="en-US" sz="3200" dirty="0"/>
              <a:t>以下兩幅海報由香港政府於</a:t>
            </a:r>
            <a:r>
              <a:rPr lang="en-US" altLang="zh-HK" sz="3200" dirty="0"/>
              <a:t>1960</a:t>
            </a:r>
            <a:r>
              <a:rPr lang="zh-HK" altLang="en-US" sz="3200" dirty="0"/>
              <a:t>年代印刷，名為平安小姐的系列海報。</a:t>
            </a:r>
          </a:p>
        </p:txBody>
      </p:sp>
      <p:pic>
        <p:nvPicPr>
          <p:cNvPr id="5" name="內容版面配置區 4"/>
          <p:cNvPicPr>
            <a:picLocks noGrp="1" noChangeAspect="1"/>
          </p:cNvPicPr>
          <p:nvPr>
            <p:ph sz="half" idx="2"/>
          </p:nvPr>
        </p:nvPicPr>
        <p:blipFill>
          <a:blip r:embed="rId2"/>
          <a:stretch>
            <a:fillRect/>
          </a:stretch>
        </p:blipFill>
        <p:spPr>
          <a:xfrm>
            <a:off x="1247800" y="2299025"/>
            <a:ext cx="2547657" cy="3871819"/>
          </a:xfrm>
          <a:prstGeom prst="rect">
            <a:avLst/>
          </a:prstGeom>
        </p:spPr>
      </p:pic>
      <p:pic>
        <p:nvPicPr>
          <p:cNvPr id="2050" name="Picture 2" descr="https://www.hkmemory.hk/MHK/collections/MemoriesWeShare/All_Items/images/201508/W020150825374879705212.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4039927" y="2299025"/>
            <a:ext cx="2555399" cy="3871819"/>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1256188" y="2253734"/>
            <a:ext cx="4620233" cy="369332"/>
          </a:xfrm>
          <a:prstGeom prst="rect">
            <a:avLst/>
          </a:prstGeom>
          <a:noFill/>
        </p:spPr>
        <p:txBody>
          <a:bodyPr wrap="square" rtlCol="0">
            <a:spAutoFit/>
          </a:bodyPr>
          <a:lstStyle/>
          <a:p>
            <a:endParaRPr lang="zh-HK" altLang="en-US" dirty="0"/>
          </a:p>
        </p:txBody>
      </p:sp>
      <p:sp>
        <p:nvSpPr>
          <p:cNvPr id="18" name="文字方塊 17"/>
          <p:cNvSpPr txBox="1"/>
          <p:nvPr/>
        </p:nvSpPr>
        <p:spPr>
          <a:xfrm>
            <a:off x="4904703" y="6384339"/>
            <a:ext cx="3682313" cy="369332"/>
          </a:xfrm>
          <a:prstGeom prst="rect">
            <a:avLst/>
          </a:prstGeom>
          <a:solidFill>
            <a:srgbClr val="FFFF00"/>
          </a:solidFill>
        </p:spPr>
        <p:txBody>
          <a:bodyPr wrap="square" rtlCol="0">
            <a:spAutoFit/>
          </a:bodyPr>
          <a:lstStyle/>
          <a:p>
            <a:r>
              <a:rPr lang="zh-HK" altLang="en-US" dirty="0">
                <a:solidFill>
                  <a:srgbClr val="FF0000"/>
                </a:solidFill>
              </a:rPr>
              <a:t>加強公共衛生和清潔環境。</a:t>
            </a:r>
          </a:p>
        </p:txBody>
      </p:sp>
      <p:sp>
        <p:nvSpPr>
          <p:cNvPr id="9" name="橢圓 8"/>
          <p:cNvSpPr/>
          <p:nvPr/>
        </p:nvSpPr>
        <p:spPr>
          <a:xfrm rot="181882">
            <a:off x="1297330" y="4064793"/>
            <a:ext cx="2339673" cy="19351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橢圓 11"/>
          <p:cNvSpPr/>
          <p:nvPr/>
        </p:nvSpPr>
        <p:spPr>
          <a:xfrm rot="181882">
            <a:off x="4147789" y="4920472"/>
            <a:ext cx="2339673" cy="1189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3" name="內容版面配置區 4">
            <a:extLst>
              <a:ext uri="{FF2B5EF4-FFF2-40B4-BE49-F238E27FC236}">
                <a16:creationId xmlns:a16="http://schemas.microsoft.com/office/drawing/2014/main" id="{835738D1-545E-43C2-8F61-E25057540990}"/>
              </a:ext>
            </a:extLst>
          </p:cNvPr>
          <p:cNvPicPr>
            <a:picLocks noChangeAspect="1"/>
          </p:cNvPicPr>
          <p:nvPr/>
        </p:nvPicPr>
        <p:blipFill>
          <a:blip r:embed="rId4"/>
          <a:stretch>
            <a:fillRect/>
          </a:stretch>
        </p:blipFill>
        <p:spPr>
          <a:xfrm>
            <a:off x="8015794" y="3232408"/>
            <a:ext cx="1128206" cy="1124669"/>
          </a:xfrm>
          <a:prstGeom prst="rect">
            <a:avLst/>
          </a:prstGeom>
        </p:spPr>
      </p:pic>
      <p:sp>
        <p:nvSpPr>
          <p:cNvPr id="14" name="雲朵形圖說文字 9">
            <a:extLst>
              <a:ext uri="{FF2B5EF4-FFF2-40B4-BE49-F238E27FC236}">
                <a16:creationId xmlns:a16="http://schemas.microsoft.com/office/drawing/2014/main" id="{1C079DB2-0CEF-405B-815A-EB2BC66EA860}"/>
              </a:ext>
            </a:extLst>
          </p:cNvPr>
          <p:cNvSpPr/>
          <p:nvPr/>
        </p:nvSpPr>
        <p:spPr>
          <a:xfrm>
            <a:off x="6595326" y="2083764"/>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28172668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8911" y="-381698"/>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11" name="文字版面配置區 10"/>
          <p:cNvSpPr>
            <a:spLocks noGrp="1"/>
          </p:cNvSpPr>
          <p:nvPr>
            <p:ph type="body" idx="1"/>
          </p:nvPr>
        </p:nvSpPr>
        <p:spPr>
          <a:xfrm>
            <a:off x="914400" y="1118424"/>
            <a:ext cx="8103765" cy="576262"/>
          </a:xfrm>
        </p:spPr>
        <p:txBody>
          <a:bodyPr>
            <a:noAutofit/>
          </a:bodyPr>
          <a:lstStyle/>
          <a:p>
            <a:r>
              <a:rPr lang="zh-TW" altLang="en-US" sz="2400" dirty="0"/>
              <a:t>以下三段文字描述了宋、明、清三代對疫症的處理。</a:t>
            </a:r>
          </a:p>
        </p:txBody>
      </p:sp>
      <p:sp>
        <p:nvSpPr>
          <p:cNvPr id="8" name="內容版面配置區 7"/>
          <p:cNvSpPr>
            <a:spLocks noGrp="1"/>
          </p:cNvSpPr>
          <p:nvPr>
            <p:ph sz="half" idx="2"/>
          </p:nvPr>
        </p:nvSpPr>
        <p:spPr>
          <a:xfrm>
            <a:off x="671119" y="2038317"/>
            <a:ext cx="4941117" cy="4157704"/>
          </a:xfrm>
        </p:spPr>
        <p:txBody>
          <a:bodyPr>
            <a:noAutofit/>
          </a:bodyPr>
          <a:lstStyle/>
          <a:p>
            <a:r>
              <a:rPr lang="zh-HK" altLang="en-US" dirty="0">
                <a:latin typeface="標楷體" panose="03000509000000000000" pitchFamily="65" charset="-120"/>
                <a:ea typeface="標楷體" panose="03000509000000000000" pitchFamily="65" charset="-120"/>
              </a:rPr>
              <a:t>「淳化</a:t>
            </a:r>
            <a:r>
              <a:rPr lang="zh-HK" altLang="en-US" dirty="0">
                <a:ea typeface="標楷體" panose="03000509000000000000" pitchFamily="65" charset="-120"/>
              </a:rPr>
              <a:t>三年</a:t>
            </a:r>
            <a:r>
              <a:rPr lang="en-US" altLang="zh-HK" dirty="0">
                <a:ea typeface="標楷體" panose="03000509000000000000" pitchFamily="65" charset="-120"/>
              </a:rPr>
              <a:t>(992</a:t>
            </a:r>
            <a:r>
              <a:rPr lang="zh-HK" altLang="en-US" dirty="0">
                <a:ea typeface="標楷體" panose="03000509000000000000" pitchFamily="65" charset="-120"/>
              </a:rPr>
              <a:t>年</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五月，</a:t>
            </a:r>
            <a:r>
              <a:rPr lang="en-US" altLang="zh-TW"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宋太宗</a:t>
            </a:r>
            <a:r>
              <a:rPr lang="en-US" altLang="zh-HK"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詔太醫署良醫視京城病者，賜錢五十萬具藥</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六月，京師疫解。」</a:t>
            </a:r>
            <a:endParaRPr lang="en-US" altLang="zh-TW" dirty="0">
              <a:latin typeface="標楷體" panose="03000509000000000000" pitchFamily="65" charset="-120"/>
              <a:ea typeface="標楷體" panose="03000509000000000000" pitchFamily="65" charset="-120"/>
            </a:endParaRPr>
          </a:p>
          <a:p>
            <a:pPr marL="0" indent="0" algn="r">
              <a:buNone/>
            </a:pPr>
            <a:r>
              <a:rPr lang="en-US" altLang="zh-HK" dirty="0"/>
              <a:t>《</a:t>
            </a:r>
            <a:r>
              <a:rPr lang="zh-HK" altLang="en-US" dirty="0"/>
              <a:t>宋史</a:t>
            </a:r>
            <a:r>
              <a:rPr lang="en-US" altLang="zh-HK" dirty="0"/>
              <a:t>‧</a:t>
            </a:r>
            <a:r>
              <a:rPr lang="zh-HK" altLang="en-US" dirty="0"/>
              <a:t>太宗本紀</a:t>
            </a:r>
            <a:r>
              <a:rPr lang="en-US" altLang="zh-HK" dirty="0"/>
              <a:t>》</a:t>
            </a:r>
          </a:p>
          <a:p>
            <a:pPr algn="just"/>
            <a:r>
              <a:rPr lang="zh-HK" altLang="en-US" dirty="0">
                <a:latin typeface="標楷體" panose="03000509000000000000" pitchFamily="65" charset="-120"/>
                <a:ea typeface="標楷體" panose="03000509000000000000" pitchFamily="65" charset="-120"/>
              </a:rPr>
              <a:t>「奉聖諭施藥救京師災疫，即於五城開局，按病依方散藥</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日計千百，</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十數天後</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疫氣已解，五城共醫</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病人</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十萬九千五百九十名，共用過藥料一萬四千六百六十八斤八兩</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a:t>
            </a:r>
            <a:endParaRPr lang="en-US" altLang="zh-HK" dirty="0">
              <a:latin typeface="標楷體" panose="03000509000000000000" pitchFamily="65" charset="-120"/>
              <a:ea typeface="標楷體" panose="03000509000000000000" pitchFamily="65" charset="-120"/>
            </a:endParaRPr>
          </a:p>
          <a:p>
            <a:pPr marL="0" indent="0" algn="r">
              <a:buNone/>
            </a:pPr>
            <a:r>
              <a:rPr lang="en-US" altLang="zh-HK" dirty="0"/>
              <a:t>《</a:t>
            </a:r>
            <a:r>
              <a:rPr lang="zh-HK" altLang="en-US" dirty="0"/>
              <a:t>明神宗實錄</a:t>
            </a:r>
            <a:r>
              <a:rPr lang="en-US" altLang="zh-HK" dirty="0"/>
              <a:t>》</a:t>
            </a:r>
          </a:p>
          <a:p>
            <a:pPr algn="just"/>
            <a:r>
              <a:rPr lang="zh-HK" altLang="en-US" dirty="0">
                <a:latin typeface="標楷體" panose="03000509000000000000" pitchFamily="65" charset="-120"/>
                <a:ea typeface="標楷體" panose="03000509000000000000" pitchFamily="65" charset="-120"/>
              </a:rPr>
              <a:t>「</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朝廷於疫區</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分立醫藥局，多延醫生，隨帶藥餌，沿門診治」</a:t>
            </a:r>
            <a:endParaRPr lang="en-US" altLang="zh-HK" dirty="0">
              <a:latin typeface="標楷體" panose="03000509000000000000" pitchFamily="65" charset="-120"/>
              <a:ea typeface="標楷體" panose="03000509000000000000" pitchFamily="65" charset="-120"/>
            </a:endParaRPr>
          </a:p>
          <a:p>
            <a:pPr marL="0" indent="0" algn="r">
              <a:buNone/>
            </a:pPr>
            <a:r>
              <a:rPr lang="zh-HK" altLang="en-US" dirty="0"/>
              <a:t>光緒二十七年 </a:t>
            </a:r>
            <a:r>
              <a:rPr lang="en-US" altLang="zh-HK" dirty="0"/>
              <a:t>(1901</a:t>
            </a:r>
            <a:r>
              <a:rPr lang="zh-HK" altLang="en-US" dirty="0"/>
              <a:t>年</a:t>
            </a:r>
            <a:r>
              <a:rPr lang="en-US" altLang="zh-HK" dirty="0"/>
              <a:t>)</a:t>
            </a:r>
          </a:p>
          <a:p>
            <a:pPr marL="0" indent="0" algn="just">
              <a:buNone/>
            </a:pPr>
            <a:endParaRPr lang="zh-HK" altLang="en-US" dirty="0"/>
          </a:p>
        </p:txBody>
      </p:sp>
      <p:pic>
        <p:nvPicPr>
          <p:cNvPr id="6" name="內容版面配置區 4">
            <a:extLst>
              <a:ext uri="{FF2B5EF4-FFF2-40B4-BE49-F238E27FC236}">
                <a16:creationId xmlns:a16="http://schemas.microsoft.com/office/drawing/2014/main" id="{BC92B15B-B727-4329-82B1-E05FB5A9BAB7}"/>
              </a:ext>
            </a:extLst>
          </p:cNvPr>
          <p:cNvPicPr>
            <a:picLocks noChangeAspect="1"/>
          </p:cNvPicPr>
          <p:nvPr/>
        </p:nvPicPr>
        <p:blipFill>
          <a:blip r:embed="rId2"/>
          <a:stretch>
            <a:fillRect/>
          </a:stretch>
        </p:blipFill>
        <p:spPr>
          <a:xfrm>
            <a:off x="7849330" y="5535974"/>
            <a:ext cx="1128206" cy="1124669"/>
          </a:xfrm>
          <a:prstGeom prst="rect">
            <a:avLst/>
          </a:prstGeom>
        </p:spPr>
      </p:pic>
      <p:sp>
        <p:nvSpPr>
          <p:cNvPr id="7" name="雲朵形圖說文字 9">
            <a:extLst>
              <a:ext uri="{FF2B5EF4-FFF2-40B4-BE49-F238E27FC236}">
                <a16:creationId xmlns:a16="http://schemas.microsoft.com/office/drawing/2014/main" id="{9BA20151-DBCE-4779-9202-3BED7AE26538}"/>
              </a:ext>
            </a:extLst>
          </p:cNvPr>
          <p:cNvSpPr/>
          <p:nvPr/>
        </p:nvSpPr>
        <p:spPr>
          <a:xfrm>
            <a:off x="5704818" y="4414938"/>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7776ADDC-7D4B-4005-8EAE-446C086E2131}"/>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28070910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4716" y="-436851"/>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11" name="文字版面配置區 10"/>
          <p:cNvSpPr>
            <a:spLocks noGrp="1"/>
          </p:cNvSpPr>
          <p:nvPr>
            <p:ph type="body" idx="1"/>
          </p:nvPr>
        </p:nvSpPr>
        <p:spPr>
          <a:xfrm>
            <a:off x="1168389" y="1161183"/>
            <a:ext cx="7357320" cy="576262"/>
          </a:xfrm>
        </p:spPr>
        <p:txBody>
          <a:bodyPr>
            <a:noAutofit/>
          </a:bodyPr>
          <a:lstStyle/>
          <a:p>
            <a:r>
              <a:rPr lang="zh-TW" altLang="en-US" sz="2400" dirty="0"/>
              <a:t>以下三段文字描述了宋、明、清三代對疫症的處理。</a:t>
            </a:r>
          </a:p>
        </p:txBody>
      </p:sp>
      <p:sp>
        <p:nvSpPr>
          <p:cNvPr id="8" name="內容版面配置區 7"/>
          <p:cNvSpPr>
            <a:spLocks noGrp="1"/>
          </p:cNvSpPr>
          <p:nvPr>
            <p:ph sz="half" idx="2"/>
          </p:nvPr>
        </p:nvSpPr>
        <p:spPr>
          <a:xfrm>
            <a:off x="994715" y="1913598"/>
            <a:ext cx="4802077" cy="4157704"/>
          </a:xfrm>
        </p:spPr>
        <p:txBody>
          <a:bodyPr>
            <a:noAutofit/>
          </a:bodyPr>
          <a:lstStyle/>
          <a:p>
            <a:r>
              <a:rPr lang="zh-HK" altLang="en-US" dirty="0">
                <a:latin typeface="標楷體" panose="03000509000000000000" pitchFamily="65" charset="-120"/>
                <a:ea typeface="標楷體" panose="03000509000000000000" pitchFamily="65" charset="-120"/>
              </a:rPr>
              <a:t>「淳化</a:t>
            </a:r>
            <a:r>
              <a:rPr lang="zh-HK" altLang="en-US" dirty="0">
                <a:ea typeface="標楷體" panose="03000509000000000000" pitchFamily="65" charset="-120"/>
              </a:rPr>
              <a:t>三年</a:t>
            </a:r>
            <a:r>
              <a:rPr lang="en-US" altLang="zh-HK" dirty="0">
                <a:ea typeface="標楷體" panose="03000509000000000000" pitchFamily="65" charset="-120"/>
              </a:rPr>
              <a:t>(992</a:t>
            </a:r>
            <a:r>
              <a:rPr lang="zh-HK" altLang="en-US" dirty="0">
                <a:ea typeface="標楷體" panose="03000509000000000000" pitchFamily="65" charset="-120"/>
              </a:rPr>
              <a:t>年</a:t>
            </a:r>
            <a:r>
              <a:rPr lang="en-US" altLang="zh-HK" dirty="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五月，</a:t>
            </a:r>
            <a:r>
              <a:rPr lang="en-US" altLang="zh-TW"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宋太宗</a:t>
            </a:r>
            <a:r>
              <a:rPr lang="en-US" altLang="zh-HK"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詔</a:t>
            </a:r>
            <a:r>
              <a:rPr lang="zh-TW"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太醫署</a:t>
            </a:r>
            <a:r>
              <a:rPr lang="zh-TW" altLang="en-US" dirty="0">
                <a:latin typeface="標楷體" panose="03000509000000000000" pitchFamily="65" charset="-120"/>
                <a:ea typeface="標楷體" panose="03000509000000000000" pitchFamily="65" charset="-120"/>
              </a:rPr>
              <a:t>良醫視京城病者，</a:t>
            </a:r>
            <a:r>
              <a:rPr lang="zh-TW"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賜錢五十萬具藥</a:t>
            </a:r>
            <a:r>
              <a:rPr lang="en-US" altLang="zh-TW"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a:t>
            </a:r>
            <a:r>
              <a:rPr lang="zh-TW"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六月，京師疫解</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0" indent="0" algn="r">
              <a:buNone/>
            </a:pPr>
            <a:r>
              <a:rPr lang="en-US" altLang="zh-HK" dirty="0"/>
              <a:t>《</a:t>
            </a:r>
            <a:r>
              <a:rPr lang="zh-HK" altLang="en-US" dirty="0"/>
              <a:t>宋史</a:t>
            </a:r>
            <a:r>
              <a:rPr lang="en-US" altLang="zh-HK" dirty="0"/>
              <a:t>‧</a:t>
            </a:r>
            <a:r>
              <a:rPr lang="zh-HK" altLang="en-US" dirty="0"/>
              <a:t>太宗本紀</a:t>
            </a:r>
            <a:r>
              <a:rPr lang="en-US" altLang="zh-HK" dirty="0"/>
              <a:t>》</a:t>
            </a:r>
          </a:p>
          <a:p>
            <a:pPr algn="just"/>
            <a:r>
              <a:rPr lang="zh-HK" altLang="en-US" dirty="0">
                <a:latin typeface="標楷體" panose="03000509000000000000" pitchFamily="65" charset="-120"/>
                <a:ea typeface="標楷體" panose="03000509000000000000" pitchFamily="65" charset="-120"/>
              </a:rPr>
              <a:t>「奉聖諭</a:t>
            </a:r>
            <a:r>
              <a:rPr lang="zh-HK"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施藥救京師災疫</a:t>
            </a:r>
            <a:r>
              <a:rPr lang="zh-HK" altLang="en-US" dirty="0">
                <a:latin typeface="標楷體" panose="03000509000000000000" pitchFamily="65" charset="-120"/>
                <a:ea typeface="標楷體" panose="03000509000000000000" pitchFamily="65" charset="-120"/>
              </a:rPr>
              <a:t>，即於五城開局，</a:t>
            </a:r>
            <a:r>
              <a:rPr lang="zh-HK"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按病依方散藥</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日計千百，</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十數天後</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疫氣已解，五城共醫</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病人</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十萬九千五百九十名，共用過藥料一萬四千六百六十八斤八兩</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a:t>
            </a:r>
            <a:endParaRPr lang="en-US" altLang="zh-HK" dirty="0">
              <a:latin typeface="標楷體" panose="03000509000000000000" pitchFamily="65" charset="-120"/>
              <a:ea typeface="標楷體" panose="03000509000000000000" pitchFamily="65" charset="-120"/>
            </a:endParaRPr>
          </a:p>
          <a:p>
            <a:pPr marL="0" indent="0" algn="r">
              <a:buNone/>
            </a:pPr>
            <a:r>
              <a:rPr lang="en-US" altLang="zh-HK" dirty="0"/>
              <a:t>《</a:t>
            </a:r>
            <a:r>
              <a:rPr lang="zh-HK" altLang="en-US" dirty="0"/>
              <a:t>明神宗實錄</a:t>
            </a:r>
            <a:r>
              <a:rPr lang="en-US" altLang="zh-HK" dirty="0"/>
              <a:t>》</a:t>
            </a:r>
          </a:p>
          <a:p>
            <a:pPr algn="just"/>
            <a:r>
              <a:rPr lang="zh-HK" altLang="en-US" dirty="0">
                <a:latin typeface="標楷體" panose="03000509000000000000" pitchFamily="65" charset="-120"/>
                <a:ea typeface="標楷體" panose="03000509000000000000" pitchFamily="65" charset="-120"/>
              </a:rPr>
              <a:t>「</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朝廷於疫區</a:t>
            </a:r>
            <a:r>
              <a:rPr lang="en-US" altLang="zh-HK"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分立醫藥局，</a:t>
            </a:r>
            <a:r>
              <a:rPr lang="zh-HK" altLang="en-US"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多延醫生，隨帶藥餌，沿門診治</a:t>
            </a:r>
            <a:r>
              <a:rPr lang="zh-HK" altLang="en-US" dirty="0">
                <a:latin typeface="標楷體" panose="03000509000000000000" pitchFamily="65" charset="-120"/>
                <a:ea typeface="標楷體" panose="03000509000000000000" pitchFamily="65" charset="-120"/>
              </a:rPr>
              <a:t>」</a:t>
            </a:r>
            <a:endParaRPr lang="en-US" altLang="zh-HK" dirty="0">
              <a:latin typeface="標楷體" panose="03000509000000000000" pitchFamily="65" charset="-120"/>
              <a:ea typeface="標楷體" panose="03000509000000000000" pitchFamily="65" charset="-120"/>
            </a:endParaRPr>
          </a:p>
          <a:p>
            <a:pPr marL="0" indent="0" algn="r">
              <a:buNone/>
            </a:pPr>
            <a:r>
              <a:rPr lang="zh-HK" altLang="en-US" dirty="0"/>
              <a:t>光緒二十七年 </a:t>
            </a:r>
            <a:r>
              <a:rPr lang="en-US" altLang="zh-HK" dirty="0"/>
              <a:t>(1901</a:t>
            </a:r>
            <a:r>
              <a:rPr lang="zh-HK" altLang="en-US" dirty="0"/>
              <a:t>年</a:t>
            </a:r>
            <a:r>
              <a:rPr lang="en-US" altLang="zh-HK" dirty="0"/>
              <a:t>)</a:t>
            </a:r>
          </a:p>
          <a:p>
            <a:pPr marL="0" indent="0" algn="just">
              <a:buNone/>
            </a:pPr>
            <a:endParaRPr lang="zh-HK" altLang="en-US" dirty="0"/>
          </a:p>
        </p:txBody>
      </p:sp>
      <p:sp>
        <p:nvSpPr>
          <p:cNvPr id="6" name="文字方塊 5"/>
          <p:cNvSpPr txBox="1"/>
          <p:nvPr/>
        </p:nvSpPr>
        <p:spPr>
          <a:xfrm>
            <a:off x="6123963" y="2145378"/>
            <a:ext cx="2757990" cy="646331"/>
          </a:xfrm>
          <a:prstGeom prst="rect">
            <a:avLst/>
          </a:prstGeom>
          <a:solidFill>
            <a:srgbClr val="FFFF00"/>
          </a:solidFill>
        </p:spPr>
        <p:txBody>
          <a:bodyPr wrap="square" rtlCol="0">
            <a:spAutoFit/>
          </a:bodyPr>
          <a:lstStyle/>
          <a:p>
            <a:r>
              <a:rPr lang="zh-HK" altLang="en-US" dirty="0">
                <a:solidFill>
                  <a:srgbClr val="FF0000"/>
                </a:solidFill>
              </a:rPr>
              <a:t>加強疫區醫療設施和藥物供應，醫治疫症患者。</a:t>
            </a:r>
          </a:p>
        </p:txBody>
      </p:sp>
      <p:pic>
        <p:nvPicPr>
          <p:cNvPr id="7" name="內容版面配置區 4">
            <a:extLst>
              <a:ext uri="{FF2B5EF4-FFF2-40B4-BE49-F238E27FC236}">
                <a16:creationId xmlns:a16="http://schemas.microsoft.com/office/drawing/2014/main" id="{3D791FD3-C70C-4D54-A253-28F956B3EDA9}"/>
              </a:ext>
            </a:extLst>
          </p:cNvPr>
          <p:cNvPicPr>
            <a:picLocks noChangeAspect="1"/>
          </p:cNvPicPr>
          <p:nvPr/>
        </p:nvPicPr>
        <p:blipFill>
          <a:blip r:embed="rId2"/>
          <a:stretch>
            <a:fillRect/>
          </a:stretch>
        </p:blipFill>
        <p:spPr>
          <a:xfrm>
            <a:off x="7647377" y="5505824"/>
            <a:ext cx="1128206" cy="1124669"/>
          </a:xfrm>
          <a:prstGeom prst="rect">
            <a:avLst/>
          </a:prstGeom>
        </p:spPr>
      </p:pic>
      <p:sp>
        <p:nvSpPr>
          <p:cNvPr id="9" name="雲朵形圖說文字 9">
            <a:extLst>
              <a:ext uri="{FF2B5EF4-FFF2-40B4-BE49-F238E27FC236}">
                <a16:creationId xmlns:a16="http://schemas.microsoft.com/office/drawing/2014/main" id="{1B1EE3AB-C725-43E6-AD95-EFE4B82B30DF}"/>
              </a:ext>
            </a:extLst>
          </p:cNvPr>
          <p:cNvSpPr/>
          <p:nvPr/>
        </p:nvSpPr>
        <p:spPr>
          <a:xfrm>
            <a:off x="5796792" y="4237732"/>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0FBC2EA0-DF3D-42AA-933C-1DE3A938F8E9}"/>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2473260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6632" y="-237594"/>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1166398" y="1455475"/>
            <a:ext cx="7185134" cy="576262"/>
          </a:xfrm>
        </p:spPr>
        <p:txBody>
          <a:bodyPr>
            <a:noAutofit/>
          </a:bodyPr>
          <a:lstStyle/>
          <a:p>
            <a:r>
              <a:rPr lang="zh-HK" altLang="en-US" sz="3200" dirty="0"/>
              <a:t>以下片段與本港十九世紀末的鼠疫有關。</a:t>
            </a:r>
          </a:p>
        </p:txBody>
      </p:sp>
      <p:sp>
        <p:nvSpPr>
          <p:cNvPr id="11" name="內容版面配置區 10"/>
          <p:cNvSpPr>
            <a:spLocks noGrp="1"/>
          </p:cNvSpPr>
          <p:nvPr>
            <p:ph sz="half" idx="2"/>
          </p:nvPr>
        </p:nvSpPr>
        <p:spPr>
          <a:xfrm>
            <a:off x="837289" y="2096370"/>
            <a:ext cx="7606229" cy="2665259"/>
          </a:xfrm>
        </p:spPr>
        <p:txBody>
          <a:bodyPr>
            <a:noAutofit/>
          </a:bodyPr>
          <a:lstStyle/>
          <a:p>
            <a:r>
              <a:rPr lang="zh-TW" altLang="en-US" sz="2800" dirty="0"/>
              <a:t>片段名稱：香港歷史系列 </a:t>
            </a:r>
            <a:r>
              <a:rPr lang="en-US" altLang="zh-TW" sz="2800" dirty="0"/>
              <a:t>III</a:t>
            </a:r>
            <a:r>
              <a:rPr lang="zh-TW" altLang="en-US" sz="2800" dirty="0"/>
              <a:t>：醫療與管治</a:t>
            </a:r>
          </a:p>
          <a:p>
            <a:r>
              <a:rPr lang="zh-HK" altLang="en-US" sz="2800" dirty="0"/>
              <a:t>播放片段時間：</a:t>
            </a:r>
            <a:r>
              <a:rPr lang="en-US" altLang="zh-HK" sz="2800" dirty="0"/>
              <a:t>8:49~9:33</a:t>
            </a:r>
          </a:p>
          <a:p>
            <a:r>
              <a:rPr lang="zh-HK" altLang="en-US" sz="2800" dirty="0"/>
              <a:t>網址：</a:t>
            </a:r>
            <a:r>
              <a:rPr lang="en-US" altLang="zh-HK" sz="2800" dirty="0">
                <a:hlinkClick r:id="rId2"/>
              </a:rPr>
              <a:t>https://www.youtube.com/watch?v=ombK-om3cPk&amp;t=529s</a:t>
            </a:r>
            <a:endParaRPr lang="en-US" altLang="zh-HK" sz="2800" dirty="0"/>
          </a:p>
          <a:p>
            <a:endParaRPr lang="zh-HK" altLang="en-US" sz="2800" dirty="0"/>
          </a:p>
        </p:txBody>
      </p:sp>
      <p:pic>
        <p:nvPicPr>
          <p:cNvPr id="7" name="內容版面配置區 4">
            <a:extLst>
              <a:ext uri="{FF2B5EF4-FFF2-40B4-BE49-F238E27FC236}">
                <a16:creationId xmlns:a16="http://schemas.microsoft.com/office/drawing/2014/main" id="{3757E0E9-CD31-45F3-B0F8-A7837AE5EED5}"/>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8" name="雲朵形圖說文字 9">
            <a:extLst>
              <a:ext uri="{FF2B5EF4-FFF2-40B4-BE49-F238E27FC236}">
                <a16:creationId xmlns:a16="http://schemas.microsoft.com/office/drawing/2014/main" id="{40160258-3579-4992-81DB-C034F4749593}"/>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BFB4A5D5-7A92-48D7-A21E-883902E4276F}"/>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294130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2" y="-403309"/>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901853" y="1262650"/>
            <a:ext cx="7159967" cy="576262"/>
          </a:xfrm>
        </p:spPr>
        <p:txBody>
          <a:bodyPr>
            <a:noAutofit/>
          </a:bodyPr>
          <a:lstStyle/>
          <a:p>
            <a:r>
              <a:rPr lang="zh-HK" altLang="en-US" sz="3200" dirty="0"/>
              <a:t>以下片段與本港十九世紀</a:t>
            </a:r>
            <a:r>
              <a:rPr lang="zh-TW" altLang="en-US" sz="3200" dirty="0"/>
              <a:t>末</a:t>
            </a:r>
            <a:r>
              <a:rPr lang="zh-HK" altLang="en-US" sz="3200" dirty="0"/>
              <a:t>的鼠疫有關。</a:t>
            </a:r>
          </a:p>
        </p:txBody>
      </p:sp>
      <p:sp>
        <p:nvSpPr>
          <p:cNvPr id="11" name="內容版面配置區 10"/>
          <p:cNvSpPr>
            <a:spLocks noGrp="1"/>
          </p:cNvSpPr>
          <p:nvPr>
            <p:ph sz="half" idx="2"/>
          </p:nvPr>
        </p:nvSpPr>
        <p:spPr>
          <a:xfrm>
            <a:off x="768885" y="1911220"/>
            <a:ext cx="7606229" cy="2665259"/>
          </a:xfrm>
        </p:spPr>
        <p:txBody>
          <a:bodyPr>
            <a:normAutofit/>
          </a:bodyPr>
          <a:lstStyle/>
          <a:p>
            <a:r>
              <a:rPr lang="zh-TW" altLang="en-US" sz="2800" dirty="0"/>
              <a:t>片段名稱：香港歷史系列 </a:t>
            </a:r>
            <a:r>
              <a:rPr lang="en-US" altLang="zh-TW" sz="2800" dirty="0"/>
              <a:t>III</a:t>
            </a:r>
            <a:r>
              <a:rPr lang="zh-TW" altLang="en-US" sz="2800" dirty="0"/>
              <a:t>：醫療與管治</a:t>
            </a:r>
          </a:p>
          <a:p>
            <a:r>
              <a:rPr lang="zh-HK" altLang="en-US" sz="2800" dirty="0"/>
              <a:t>播放片段時間：</a:t>
            </a:r>
            <a:r>
              <a:rPr lang="en-US" altLang="zh-HK" sz="2800" dirty="0"/>
              <a:t>8:49~9:33</a:t>
            </a:r>
          </a:p>
          <a:p>
            <a:r>
              <a:rPr lang="zh-HK" altLang="en-US" sz="2800" dirty="0"/>
              <a:t>網址：</a:t>
            </a:r>
            <a:r>
              <a:rPr lang="en-US" altLang="zh-HK" sz="2800" dirty="0">
                <a:hlinkClick r:id="rId2"/>
              </a:rPr>
              <a:t>https://www.youtube.com/watch?v=ombK-om3cPk&amp;t=529s</a:t>
            </a:r>
            <a:endParaRPr lang="en-US" altLang="zh-HK" sz="2800" dirty="0"/>
          </a:p>
          <a:p>
            <a:endParaRPr lang="zh-HK" altLang="en-US" sz="2800" dirty="0"/>
          </a:p>
        </p:txBody>
      </p:sp>
      <p:sp>
        <p:nvSpPr>
          <p:cNvPr id="7" name="文字方塊 6"/>
          <p:cNvSpPr txBox="1"/>
          <p:nvPr/>
        </p:nvSpPr>
        <p:spPr>
          <a:xfrm>
            <a:off x="1315385" y="5354610"/>
            <a:ext cx="3682313" cy="646331"/>
          </a:xfrm>
          <a:prstGeom prst="rect">
            <a:avLst/>
          </a:prstGeom>
          <a:solidFill>
            <a:srgbClr val="FFFF00"/>
          </a:solidFill>
        </p:spPr>
        <p:txBody>
          <a:bodyPr wrap="square" rtlCol="0">
            <a:spAutoFit/>
          </a:bodyPr>
          <a:lstStyle/>
          <a:p>
            <a:r>
              <a:rPr lang="zh-HK" altLang="en-US" dirty="0">
                <a:solidFill>
                  <a:srgbClr val="FF0000"/>
                </a:solidFill>
              </a:rPr>
              <a:t>加強疫區醫療設施和藥物供應，醫治疫症患者。</a:t>
            </a:r>
          </a:p>
        </p:txBody>
      </p:sp>
      <p:pic>
        <p:nvPicPr>
          <p:cNvPr id="8" name="內容版面配置區 4">
            <a:extLst>
              <a:ext uri="{FF2B5EF4-FFF2-40B4-BE49-F238E27FC236}">
                <a16:creationId xmlns:a16="http://schemas.microsoft.com/office/drawing/2014/main" id="{A819AC18-D5B0-40D9-A271-984C878E9D0E}"/>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9" name="雲朵形圖說文字 9">
            <a:extLst>
              <a:ext uri="{FF2B5EF4-FFF2-40B4-BE49-F238E27FC236}">
                <a16:creationId xmlns:a16="http://schemas.microsoft.com/office/drawing/2014/main" id="{E87AEC23-2B3F-4A38-BC43-6B041C1A67EF}"/>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6BD2C996-2485-4481-8458-FF3657192E39}"/>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76012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33437" y="-363537"/>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5" name="文字版面配置區 4"/>
          <p:cNvSpPr>
            <a:spLocks noGrp="1"/>
          </p:cNvSpPr>
          <p:nvPr>
            <p:ph type="body" idx="1"/>
          </p:nvPr>
        </p:nvSpPr>
        <p:spPr>
          <a:xfrm>
            <a:off x="1251820" y="987464"/>
            <a:ext cx="7067899" cy="576262"/>
          </a:xfrm>
        </p:spPr>
        <p:txBody>
          <a:bodyPr>
            <a:noAutofit/>
          </a:bodyPr>
          <a:lstStyle/>
          <a:p>
            <a:r>
              <a:rPr lang="zh-TW" altLang="en-US" sz="2400" dirty="0"/>
              <a:t>以下文字記載了歐洲人對抗黑死病的方法。</a:t>
            </a:r>
          </a:p>
        </p:txBody>
      </p:sp>
      <p:sp>
        <p:nvSpPr>
          <p:cNvPr id="3" name="內容版面配置區 2"/>
          <p:cNvSpPr>
            <a:spLocks noGrp="1"/>
          </p:cNvSpPr>
          <p:nvPr>
            <p:ph sz="half" idx="2"/>
          </p:nvPr>
        </p:nvSpPr>
        <p:spPr>
          <a:xfrm>
            <a:off x="635367" y="1563726"/>
            <a:ext cx="4230247" cy="2665259"/>
          </a:xfrm>
        </p:spPr>
        <p:txBody>
          <a:bodyPr>
            <a:noAutofit/>
          </a:bodyPr>
          <a:lstStyle/>
          <a:p>
            <a:pPr algn="just"/>
            <a:r>
              <a:rPr lang="zh-CN" altLang="en-US" sz="2400" dirty="0">
                <a:latin typeface="標楷體" panose="03000509000000000000" pitchFamily="65" charset="-120"/>
                <a:ea typeface="標楷體" panose="03000509000000000000" pitchFamily="65" charset="-120"/>
              </a:rPr>
              <a:t>「</a:t>
            </a:r>
            <a:r>
              <a:rPr lang="en-US" altLang="zh-CN" sz="2400" dirty="0">
                <a:ea typeface="標楷體" panose="03000509000000000000" pitchFamily="65" charset="-120"/>
              </a:rPr>
              <a:t>1348</a:t>
            </a:r>
            <a:r>
              <a:rPr lang="zh-CN" altLang="en-US" sz="2400" dirty="0">
                <a:ea typeface="標楷體" panose="03000509000000000000" pitchFamily="65" charset="-120"/>
              </a:rPr>
              <a:t>年丹多羅總督下令</a:t>
            </a:r>
            <a:r>
              <a:rPr lang="en-US" altLang="zh-CN" sz="2400" dirty="0">
                <a:ea typeface="標楷體" panose="03000509000000000000" pitchFamily="65" charset="-120"/>
              </a:rPr>
              <a:t> </a:t>
            </a:r>
            <a:r>
              <a:rPr lang="zh-CN" altLang="en-US" sz="2400" dirty="0">
                <a:ea typeface="標楷體" panose="03000509000000000000" pitchFamily="65" charset="-120"/>
              </a:rPr>
              <a:t>對患者實行隔離。</a:t>
            </a:r>
            <a:r>
              <a:rPr lang="en-US" altLang="zh-CN" sz="2400" dirty="0">
                <a:ea typeface="標楷體" panose="03000509000000000000" pitchFamily="65" charset="-120"/>
              </a:rPr>
              <a:t>1374</a:t>
            </a:r>
            <a:r>
              <a:rPr lang="zh-CN" altLang="en-US" sz="2400" dirty="0">
                <a:ea typeface="標楷體" panose="03000509000000000000" pitchFamily="65" charset="-120"/>
              </a:rPr>
              <a:t>年威尼斯首先頒佈法令。嚴禁患者進城。</a:t>
            </a:r>
            <a:r>
              <a:rPr lang="en-US" altLang="zh-CN" sz="2400" dirty="0">
                <a:ea typeface="標楷體" panose="03000509000000000000" pitchFamily="65" charset="-120"/>
              </a:rPr>
              <a:t>1377</a:t>
            </a:r>
            <a:r>
              <a:rPr lang="zh-CN" altLang="en-US" sz="2400" dirty="0">
                <a:ea typeface="標楷體" panose="03000509000000000000" pitchFamily="65" charset="-120"/>
              </a:rPr>
              <a:t>年拉古薩共和國頒佈海員條例</a:t>
            </a:r>
            <a:r>
              <a:rPr lang="en-US" altLang="zh-CN" sz="2400" dirty="0">
                <a:ea typeface="標楷體" panose="03000509000000000000" pitchFamily="65" charset="-120"/>
              </a:rPr>
              <a:t>,</a:t>
            </a:r>
            <a:r>
              <a:rPr lang="zh-CN" altLang="en-US" sz="2400" dirty="0">
                <a:ea typeface="標楷體" panose="03000509000000000000" pitchFamily="65" charset="-120"/>
              </a:rPr>
              <a:t>在距離城市和海港相當遠的地方</a:t>
            </a:r>
            <a:r>
              <a:rPr lang="en-US" altLang="zh-CN" sz="2400" dirty="0">
                <a:ea typeface="標楷體" panose="03000509000000000000" pitchFamily="65" charset="-120"/>
              </a:rPr>
              <a:t>, </a:t>
            </a:r>
            <a:r>
              <a:rPr lang="zh-CN" altLang="en-US" sz="2400" dirty="0">
                <a:ea typeface="標楷體" panose="03000509000000000000" pitchFamily="65" charset="-120"/>
              </a:rPr>
              <a:t>指定登陸場所</a:t>
            </a:r>
            <a:r>
              <a:rPr lang="en-US" altLang="zh-CN" sz="2400" dirty="0">
                <a:ea typeface="標楷體" panose="03000509000000000000" pitchFamily="65" charset="-120"/>
              </a:rPr>
              <a:t>, </a:t>
            </a:r>
            <a:r>
              <a:rPr lang="zh-CN" altLang="en-US" sz="2400" dirty="0">
                <a:ea typeface="標楷體" panose="03000509000000000000" pitchFamily="65" charset="-120"/>
              </a:rPr>
              <a:t>所有可能受瘟疫傳染的人</a:t>
            </a:r>
            <a:r>
              <a:rPr lang="en-US" altLang="zh-CN" sz="2400" dirty="0">
                <a:ea typeface="標楷體" panose="03000509000000000000" pitchFamily="65" charset="-120"/>
              </a:rPr>
              <a:t>, </a:t>
            </a:r>
            <a:r>
              <a:rPr lang="zh-CN" altLang="en-US" sz="2400" dirty="0">
                <a:ea typeface="標楷體" panose="03000509000000000000" pitchFamily="65" charset="-120"/>
              </a:rPr>
              <a:t>必須在空氣新鮮、陽光充足的環境裡停留</a:t>
            </a:r>
            <a:r>
              <a:rPr lang="en-US" altLang="zh-CN" sz="2400" dirty="0">
                <a:ea typeface="標楷體" panose="03000509000000000000" pitchFamily="65" charset="-120"/>
              </a:rPr>
              <a:t>30</a:t>
            </a:r>
            <a:r>
              <a:rPr lang="zh-CN" altLang="en-US" sz="2400" dirty="0">
                <a:ea typeface="標楷體" panose="03000509000000000000" pitchFamily="65" charset="-120"/>
              </a:rPr>
              <a:t>天方可入境</a:t>
            </a:r>
            <a:r>
              <a:rPr lang="en-US" altLang="zh-CN" sz="2400" dirty="0">
                <a:ea typeface="標楷體" panose="03000509000000000000" pitchFamily="65" charset="-120"/>
              </a:rPr>
              <a:t>, </a:t>
            </a:r>
            <a:r>
              <a:rPr lang="zh-CN" altLang="en-US" sz="2400" dirty="0">
                <a:ea typeface="標楷體" panose="03000509000000000000" pitchFamily="65" charset="-120"/>
              </a:rPr>
              <a:t>後來改為</a:t>
            </a:r>
            <a:r>
              <a:rPr lang="en-US" altLang="zh-CN" sz="2400" dirty="0">
                <a:ea typeface="標楷體" panose="03000509000000000000" pitchFamily="65" charset="-120"/>
              </a:rPr>
              <a:t>40</a:t>
            </a:r>
            <a:r>
              <a:rPr lang="zh-CN" altLang="en-US" sz="2400" dirty="0">
                <a:ea typeface="標楷體" panose="03000509000000000000" pitchFamily="65" charset="-120"/>
              </a:rPr>
              <a:t>天。」</a:t>
            </a:r>
            <a:endParaRPr lang="en-US" altLang="zh-CN" sz="2400" dirty="0">
              <a:ea typeface="標楷體" panose="03000509000000000000" pitchFamily="65" charset="-120"/>
            </a:endParaRPr>
          </a:p>
          <a:p>
            <a:pPr marL="0" indent="0" algn="r">
              <a:buNone/>
            </a:pPr>
            <a:r>
              <a:rPr lang="en-US" altLang="zh-CN" sz="2400" dirty="0">
                <a:ea typeface="新細明體" panose="02020500000000000000" pitchFamily="18" charset="-120"/>
              </a:rPr>
              <a:t>〈14</a:t>
            </a:r>
            <a:r>
              <a:rPr lang="en-US" altLang="zh-CN" sz="2400" dirty="0">
                <a:latin typeface="新細明體" panose="02020500000000000000" pitchFamily="18" charset="-120"/>
                <a:ea typeface="新細明體" panose="02020500000000000000" pitchFamily="18" charset="-120"/>
              </a:rPr>
              <a:t> </a:t>
            </a:r>
            <a:r>
              <a:rPr lang="zh-CN" altLang="en-US" sz="2400" dirty="0">
                <a:latin typeface="新細明體" panose="02020500000000000000" pitchFamily="18" charset="-120"/>
                <a:ea typeface="新細明體" panose="02020500000000000000" pitchFamily="18" charset="-120"/>
              </a:rPr>
              <a:t>世紀歐洲的黑死病及其對社會的影響</a:t>
            </a:r>
            <a:r>
              <a:rPr lang="en-US" altLang="zh-CN" sz="2400" dirty="0">
                <a:latin typeface="新細明體" panose="02020500000000000000" pitchFamily="18" charset="-120"/>
                <a:ea typeface="新細明體" panose="02020500000000000000" pitchFamily="18" charset="-120"/>
              </a:rPr>
              <a:t>〉</a:t>
            </a:r>
            <a:endParaRPr lang="zh-HK" altLang="en-US" sz="2400" dirty="0">
              <a:latin typeface="新細明體" panose="02020500000000000000" pitchFamily="18" charset="-120"/>
              <a:ea typeface="新細明體" panose="02020500000000000000" pitchFamily="18" charset="-120"/>
            </a:endParaRPr>
          </a:p>
          <a:p>
            <a:pPr marL="0" indent="0">
              <a:buNone/>
            </a:pPr>
            <a:endParaRPr lang="zh-HK" altLang="en-US" sz="2400" dirty="0"/>
          </a:p>
        </p:txBody>
      </p:sp>
      <p:pic>
        <p:nvPicPr>
          <p:cNvPr id="8" name="內容版面配置區 7"/>
          <p:cNvPicPr>
            <a:picLocks noGrp="1" noChangeAspect="1"/>
          </p:cNvPicPr>
          <p:nvPr>
            <p:ph sz="quarter" idx="4"/>
          </p:nvPr>
        </p:nvPicPr>
        <p:blipFill>
          <a:blip r:embed="rId2"/>
          <a:stretch>
            <a:fillRect/>
          </a:stretch>
        </p:blipFill>
        <p:spPr>
          <a:xfrm>
            <a:off x="4984515" y="1902089"/>
            <a:ext cx="3601908" cy="2665412"/>
          </a:xfrm>
          <a:prstGeom prst="rect">
            <a:avLst/>
          </a:prstGeom>
        </p:spPr>
      </p:pic>
      <p:pic>
        <p:nvPicPr>
          <p:cNvPr id="7" name="內容版面配置區 4">
            <a:extLst>
              <a:ext uri="{FF2B5EF4-FFF2-40B4-BE49-F238E27FC236}">
                <a16:creationId xmlns:a16="http://schemas.microsoft.com/office/drawing/2014/main" id="{468A178F-E3A4-4E3B-A124-F5149115846A}"/>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0" name="雲朵形圖說文字 9">
            <a:extLst>
              <a:ext uri="{FF2B5EF4-FFF2-40B4-BE49-F238E27FC236}">
                <a16:creationId xmlns:a16="http://schemas.microsoft.com/office/drawing/2014/main" id="{2BFCEAB5-93E9-4DFE-B47D-F27C93A0C856}"/>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2765666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1756" y="-568860"/>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5" name="文字版面配置區 4"/>
          <p:cNvSpPr>
            <a:spLocks noGrp="1"/>
          </p:cNvSpPr>
          <p:nvPr>
            <p:ph type="body" idx="1"/>
          </p:nvPr>
        </p:nvSpPr>
        <p:spPr>
          <a:xfrm>
            <a:off x="1144923" y="836078"/>
            <a:ext cx="6497448" cy="576262"/>
          </a:xfrm>
        </p:spPr>
        <p:txBody>
          <a:bodyPr>
            <a:noAutofit/>
          </a:bodyPr>
          <a:lstStyle/>
          <a:p>
            <a:r>
              <a:rPr lang="zh-TW" altLang="en-US" sz="2400" dirty="0"/>
              <a:t>以下文字記載了歐洲人對抗黑死病的方法。</a:t>
            </a:r>
          </a:p>
        </p:txBody>
      </p:sp>
      <p:sp>
        <p:nvSpPr>
          <p:cNvPr id="3" name="內容版面配置區 2"/>
          <p:cNvSpPr>
            <a:spLocks noGrp="1"/>
          </p:cNvSpPr>
          <p:nvPr>
            <p:ph sz="half" idx="2"/>
          </p:nvPr>
        </p:nvSpPr>
        <p:spPr>
          <a:xfrm>
            <a:off x="819907" y="1582037"/>
            <a:ext cx="4045707" cy="2665259"/>
          </a:xfrm>
        </p:spPr>
        <p:txBody>
          <a:bodyPr>
            <a:noAutofit/>
          </a:bodyPr>
          <a:lstStyle/>
          <a:p>
            <a:pPr algn="just"/>
            <a:r>
              <a:rPr lang="zh-CN" altLang="en-US" sz="2400" dirty="0">
                <a:latin typeface="標楷體" panose="03000509000000000000" pitchFamily="65" charset="-120"/>
                <a:ea typeface="標楷體" panose="03000509000000000000" pitchFamily="65" charset="-120"/>
              </a:rPr>
              <a:t>「</a:t>
            </a:r>
            <a:r>
              <a:rPr lang="en-US" altLang="zh-CN" sz="2400" dirty="0">
                <a:ea typeface="標楷體" panose="03000509000000000000" pitchFamily="65" charset="-120"/>
              </a:rPr>
              <a:t>1348</a:t>
            </a:r>
            <a:r>
              <a:rPr lang="zh-CN" altLang="en-US" sz="2400" dirty="0">
                <a:ea typeface="標楷體" panose="03000509000000000000" pitchFamily="65" charset="-120"/>
              </a:rPr>
              <a:t>年丹多羅總督下令</a:t>
            </a:r>
            <a:r>
              <a:rPr lang="en-US" altLang="zh-CN" sz="2400" dirty="0">
                <a:ea typeface="標楷體" panose="03000509000000000000" pitchFamily="65" charset="-120"/>
              </a:rPr>
              <a:t> </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對患者實行隔離</a:t>
            </a:r>
            <a:r>
              <a:rPr lang="zh-CN" altLang="en-US" sz="2400" dirty="0">
                <a:ea typeface="標楷體" panose="03000509000000000000" pitchFamily="65" charset="-120"/>
              </a:rPr>
              <a:t>。</a:t>
            </a:r>
            <a:r>
              <a:rPr lang="en-US" altLang="zh-CN" sz="2400" dirty="0">
                <a:ea typeface="標楷體" panose="03000509000000000000" pitchFamily="65" charset="-120"/>
              </a:rPr>
              <a:t>1374</a:t>
            </a:r>
            <a:r>
              <a:rPr lang="zh-CN" altLang="en-US" sz="2400" dirty="0">
                <a:ea typeface="標楷體" panose="03000509000000000000" pitchFamily="65" charset="-120"/>
              </a:rPr>
              <a:t>年威尼斯首先頒佈法令。</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嚴禁患者進城</a:t>
            </a:r>
            <a:r>
              <a:rPr lang="zh-CN" altLang="en-US" sz="2400" dirty="0">
                <a:ea typeface="標楷體" panose="03000509000000000000" pitchFamily="65" charset="-120"/>
              </a:rPr>
              <a:t>。</a:t>
            </a:r>
            <a:r>
              <a:rPr lang="en-US" altLang="zh-CN" sz="2400" dirty="0">
                <a:ea typeface="標楷體" panose="03000509000000000000" pitchFamily="65" charset="-120"/>
              </a:rPr>
              <a:t>1377</a:t>
            </a:r>
            <a:r>
              <a:rPr lang="zh-CN" altLang="en-US" sz="2400" dirty="0">
                <a:ea typeface="標楷體" panose="03000509000000000000" pitchFamily="65" charset="-120"/>
              </a:rPr>
              <a:t>年拉古薩共和國頒佈海員條例</a:t>
            </a:r>
            <a:r>
              <a:rPr lang="en-US" altLang="zh-CN" sz="2400" dirty="0">
                <a:ea typeface="標楷體" panose="03000509000000000000" pitchFamily="65" charset="-120"/>
              </a:rPr>
              <a:t>,</a:t>
            </a:r>
            <a:r>
              <a:rPr lang="zh-CN" altLang="en-US" sz="2400" dirty="0">
                <a:ea typeface="標楷體" panose="03000509000000000000" pitchFamily="65" charset="-120"/>
              </a:rPr>
              <a:t>在距離城市和海港相當遠的地方</a:t>
            </a:r>
            <a:r>
              <a:rPr lang="en-US" altLang="zh-CN" sz="2400" dirty="0">
                <a:ea typeface="標楷體" panose="03000509000000000000" pitchFamily="65" charset="-120"/>
              </a:rPr>
              <a:t>, </a:t>
            </a:r>
            <a:r>
              <a:rPr lang="zh-CN" altLang="en-US" sz="2400" dirty="0">
                <a:ea typeface="標楷體" panose="03000509000000000000" pitchFamily="65" charset="-120"/>
              </a:rPr>
              <a:t>指定登陸場所</a:t>
            </a:r>
            <a:r>
              <a:rPr lang="en-US" altLang="zh-CN" sz="2400" dirty="0">
                <a:ea typeface="標楷體" panose="03000509000000000000" pitchFamily="65" charset="-120"/>
              </a:rPr>
              <a:t>, </a:t>
            </a:r>
            <a:r>
              <a:rPr lang="zh-CN" altLang="en-US" sz="2400" dirty="0">
                <a:ea typeface="標楷體" panose="03000509000000000000" pitchFamily="65" charset="-120"/>
              </a:rPr>
              <a:t>所有可能受瘟疫傳染的人</a:t>
            </a:r>
            <a:r>
              <a:rPr lang="en-US" altLang="zh-CN" sz="2400" dirty="0">
                <a:ea typeface="標楷體" panose="03000509000000000000" pitchFamily="65" charset="-120"/>
              </a:rPr>
              <a:t>, </a:t>
            </a:r>
            <a:r>
              <a:rPr lang="zh-CN" altLang="en-US" sz="2400" dirty="0">
                <a:ea typeface="標楷體" panose="03000509000000000000" pitchFamily="65" charset="-120"/>
              </a:rPr>
              <a:t>必須</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在空氣新鮮、陽光充足的環境裡停留</a:t>
            </a:r>
            <a:r>
              <a:rPr lang="en-US" altLang="zh-CN" sz="2400" dirty="0">
                <a:solidFill>
                  <a:srgbClr val="FF0000"/>
                </a:solidFill>
                <a:effectLst>
                  <a:outerShdw blurRad="38100" dist="38100" dir="2700000" algn="tl">
                    <a:srgbClr val="000000">
                      <a:alpha val="43137"/>
                    </a:srgbClr>
                  </a:outerShdw>
                </a:effectLst>
                <a:ea typeface="標楷體" panose="03000509000000000000" pitchFamily="65" charset="-120"/>
              </a:rPr>
              <a:t>30</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天方可入境</a:t>
            </a:r>
            <a:r>
              <a:rPr lang="en-US" altLang="zh-CN" sz="2400" dirty="0">
                <a:solidFill>
                  <a:srgbClr val="FF0000"/>
                </a:solidFill>
                <a:effectLst>
                  <a:outerShdw blurRad="38100" dist="38100" dir="2700000" algn="tl">
                    <a:srgbClr val="000000">
                      <a:alpha val="43137"/>
                    </a:srgbClr>
                  </a:outerShdw>
                </a:effectLst>
                <a:ea typeface="標楷體" panose="03000509000000000000" pitchFamily="65" charset="-120"/>
              </a:rPr>
              <a:t>, </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後來改為</a:t>
            </a:r>
            <a:r>
              <a:rPr lang="en-US" altLang="zh-CN" sz="2400" dirty="0">
                <a:solidFill>
                  <a:srgbClr val="FF0000"/>
                </a:solidFill>
                <a:effectLst>
                  <a:outerShdw blurRad="38100" dist="38100" dir="2700000" algn="tl">
                    <a:srgbClr val="000000">
                      <a:alpha val="43137"/>
                    </a:srgbClr>
                  </a:outerShdw>
                </a:effectLst>
                <a:ea typeface="標楷體" panose="03000509000000000000" pitchFamily="65" charset="-120"/>
              </a:rPr>
              <a:t>40</a:t>
            </a:r>
            <a:r>
              <a:rPr lang="zh-CN" altLang="en-US" sz="2400" dirty="0">
                <a:solidFill>
                  <a:srgbClr val="FF0000"/>
                </a:solidFill>
                <a:effectLst>
                  <a:outerShdw blurRad="38100" dist="38100" dir="2700000" algn="tl">
                    <a:srgbClr val="000000">
                      <a:alpha val="43137"/>
                    </a:srgbClr>
                  </a:outerShdw>
                </a:effectLst>
                <a:ea typeface="標楷體" panose="03000509000000000000" pitchFamily="65" charset="-120"/>
              </a:rPr>
              <a:t>天</a:t>
            </a:r>
            <a:r>
              <a:rPr lang="zh-CN" altLang="en-US" sz="2400" dirty="0">
                <a:ea typeface="標楷體" panose="03000509000000000000" pitchFamily="65" charset="-120"/>
              </a:rPr>
              <a:t>。」</a:t>
            </a:r>
            <a:endParaRPr lang="en-US" altLang="zh-CN" sz="2400" dirty="0">
              <a:ea typeface="標楷體" panose="03000509000000000000" pitchFamily="65" charset="-120"/>
            </a:endParaRPr>
          </a:p>
          <a:p>
            <a:pPr marL="0" indent="0" algn="r">
              <a:buNone/>
            </a:pPr>
            <a:r>
              <a:rPr lang="en-US" altLang="zh-CN" sz="2400" dirty="0">
                <a:ea typeface="新細明體" panose="02020500000000000000" pitchFamily="18" charset="-120"/>
              </a:rPr>
              <a:t>〈14 </a:t>
            </a:r>
            <a:r>
              <a:rPr lang="zh-CN" altLang="en-US" sz="2400" dirty="0">
                <a:ea typeface="新細明體" panose="02020500000000000000" pitchFamily="18" charset="-120"/>
              </a:rPr>
              <a:t>世紀歐洲的黑死病及其</a:t>
            </a:r>
            <a:r>
              <a:rPr lang="zh-CN" altLang="en-US" sz="2400" dirty="0">
                <a:latin typeface="新細明體" panose="02020500000000000000" pitchFamily="18" charset="-120"/>
                <a:ea typeface="新細明體" panose="02020500000000000000" pitchFamily="18" charset="-120"/>
              </a:rPr>
              <a:t>對社會的影響</a:t>
            </a:r>
            <a:r>
              <a:rPr lang="en-US" altLang="zh-CN" sz="2400" dirty="0">
                <a:latin typeface="新細明體" panose="02020500000000000000" pitchFamily="18" charset="-120"/>
                <a:ea typeface="新細明體" panose="02020500000000000000" pitchFamily="18" charset="-120"/>
              </a:rPr>
              <a:t>〉</a:t>
            </a:r>
            <a:endParaRPr lang="zh-HK" altLang="en-US" sz="2400" dirty="0">
              <a:latin typeface="新細明體" panose="02020500000000000000" pitchFamily="18" charset="-120"/>
              <a:ea typeface="新細明體" panose="02020500000000000000" pitchFamily="18" charset="-120"/>
            </a:endParaRPr>
          </a:p>
          <a:p>
            <a:pPr marL="0" indent="0">
              <a:buNone/>
            </a:pPr>
            <a:endParaRPr lang="zh-HK" altLang="en-US" sz="2400" dirty="0"/>
          </a:p>
        </p:txBody>
      </p:sp>
      <p:pic>
        <p:nvPicPr>
          <p:cNvPr id="8" name="內容版面配置區 7"/>
          <p:cNvPicPr>
            <a:picLocks noGrp="1" noChangeAspect="1"/>
          </p:cNvPicPr>
          <p:nvPr>
            <p:ph sz="quarter" idx="4"/>
          </p:nvPr>
        </p:nvPicPr>
        <p:blipFill>
          <a:blip r:embed="rId2"/>
          <a:stretch>
            <a:fillRect/>
          </a:stretch>
        </p:blipFill>
        <p:spPr>
          <a:xfrm>
            <a:off x="4984515" y="1902089"/>
            <a:ext cx="3601908" cy="2665412"/>
          </a:xfrm>
          <a:prstGeom prst="rect">
            <a:avLst/>
          </a:prstGeom>
        </p:spPr>
      </p:pic>
      <p:sp>
        <p:nvSpPr>
          <p:cNvPr id="11" name="文字方塊 10"/>
          <p:cNvSpPr txBox="1"/>
          <p:nvPr/>
        </p:nvSpPr>
        <p:spPr>
          <a:xfrm>
            <a:off x="5178007" y="1482525"/>
            <a:ext cx="3682313" cy="369332"/>
          </a:xfrm>
          <a:prstGeom prst="rect">
            <a:avLst/>
          </a:prstGeom>
          <a:solidFill>
            <a:srgbClr val="FFFF00"/>
          </a:solidFill>
        </p:spPr>
        <p:txBody>
          <a:bodyPr wrap="square" rtlCol="0">
            <a:spAutoFit/>
          </a:bodyPr>
          <a:lstStyle/>
          <a:p>
            <a:r>
              <a:rPr lang="zh-HK" altLang="en-US" dirty="0">
                <a:solidFill>
                  <a:srgbClr val="FF0000"/>
                </a:solidFill>
              </a:rPr>
              <a:t>隔離疫症患者，阻止疫情擴散。</a:t>
            </a:r>
          </a:p>
        </p:txBody>
      </p:sp>
      <p:pic>
        <p:nvPicPr>
          <p:cNvPr id="10" name="內容版面配置區 4">
            <a:extLst>
              <a:ext uri="{FF2B5EF4-FFF2-40B4-BE49-F238E27FC236}">
                <a16:creationId xmlns:a16="http://schemas.microsoft.com/office/drawing/2014/main" id="{8A42FF8E-241A-4195-96C5-82DF48451A68}"/>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2" name="雲朵形圖說文字 9">
            <a:extLst>
              <a:ext uri="{FF2B5EF4-FFF2-40B4-BE49-F238E27FC236}">
                <a16:creationId xmlns:a16="http://schemas.microsoft.com/office/drawing/2014/main" id="{3C7E59BF-A947-422A-B3CA-E3223ED8B2A8}"/>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10043208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2" y="-363538"/>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3" name="文字版面配置區 2"/>
          <p:cNvSpPr>
            <a:spLocks noGrp="1"/>
          </p:cNvSpPr>
          <p:nvPr>
            <p:ph type="body" idx="1"/>
          </p:nvPr>
        </p:nvSpPr>
        <p:spPr>
          <a:xfrm>
            <a:off x="1115709" y="853502"/>
            <a:ext cx="7046159" cy="576262"/>
          </a:xfrm>
        </p:spPr>
        <p:txBody>
          <a:bodyPr>
            <a:noAutofit/>
          </a:bodyPr>
          <a:lstStyle/>
          <a:p>
            <a:r>
              <a:rPr lang="zh-TW" altLang="en-US" sz="2400" dirty="0"/>
              <a:t>以下文字記載了明清兩代對抗疫症的方法。</a:t>
            </a:r>
          </a:p>
        </p:txBody>
      </p:sp>
      <p:sp>
        <p:nvSpPr>
          <p:cNvPr id="8" name="內容版面配置區 7"/>
          <p:cNvSpPr>
            <a:spLocks noGrp="1"/>
          </p:cNvSpPr>
          <p:nvPr>
            <p:ph sz="half" idx="2"/>
          </p:nvPr>
        </p:nvSpPr>
        <p:spPr>
          <a:xfrm>
            <a:off x="748750" y="1490956"/>
            <a:ext cx="4208402" cy="3246696"/>
          </a:xfrm>
        </p:spPr>
        <p:txBody>
          <a:bodyPr>
            <a:noAutofit/>
          </a:bodyPr>
          <a:lstStyle/>
          <a:p>
            <a:pPr algn="just"/>
            <a:r>
              <a:rPr lang="zh-HK" altLang="en-US" sz="2400" dirty="0">
                <a:latin typeface="標楷體" panose="03000509000000000000" pitchFamily="65" charset="-120"/>
                <a:ea typeface="標楷體" panose="03000509000000000000" pitchFamily="65" charset="-120"/>
              </a:rPr>
              <a:t>「</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明神宗年間</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疫氣浸淫，流傳漸染，恐燥濕不時，以傷餘者，乃設病局，令病者分曹而處，民賴以安，所全活者萬眾</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a:t>
            </a:r>
            <a:endParaRPr lang="en-US" altLang="zh-HK" sz="2400" dirty="0">
              <a:latin typeface="標楷體" panose="03000509000000000000" pitchFamily="65" charset="-120"/>
              <a:ea typeface="標楷體" panose="03000509000000000000" pitchFamily="65" charset="-120"/>
            </a:endParaRPr>
          </a:p>
          <a:p>
            <a:pPr marL="0" indent="0" algn="r">
              <a:buNone/>
            </a:pPr>
            <a:r>
              <a:rPr lang="en-US" altLang="zh-HK" sz="2400" dirty="0"/>
              <a:t>《</a:t>
            </a:r>
            <a:r>
              <a:rPr lang="zh-HK" altLang="en-US" sz="2400" dirty="0"/>
              <a:t>輪寥館集</a:t>
            </a:r>
            <a:r>
              <a:rPr lang="en-US" altLang="zh-HK" sz="2400" dirty="0"/>
              <a:t>》</a:t>
            </a:r>
          </a:p>
          <a:p>
            <a:pPr algn="just"/>
            <a:r>
              <a:rPr lang="zh-CN" altLang="en-US" sz="2400" dirty="0">
                <a:latin typeface="標楷體" panose="03000509000000000000" pitchFamily="65" charset="-120"/>
                <a:ea typeface="標楷體" panose="03000509000000000000" pitchFamily="65" charset="-120"/>
              </a:rPr>
              <a:t>「</a:t>
            </a:r>
            <a:r>
              <a:rPr lang="en-US" altLang="zh-CN"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康熙二十一年（</a:t>
            </a:r>
            <a:r>
              <a:rPr lang="en-US" altLang="zh-HK" sz="2400" dirty="0">
                <a:latin typeface="標楷體" panose="03000509000000000000" pitchFamily="65" charset="-120"/>
                <a:ea typeface="標楷體" panose="03000509000000000000" pitchFamily="65" charset="-120"/>
              </a:rPr>
              <a:t>1682 </a:t>
            </a:r>
            <a:r>
              <a:rPr lang="zh-HK" altLang="en-US" sz="2400" dirty="0">
                <a:latin typeface="標楷體" panose="03000509000000000000" pitchFamily="65" charset="-120"/>
                <a:ea typeface="標楷體" panose="03000509000000000000" pitchFamily="65" charset="-120"/>
              </a:rPr>
              <a:t>年）</a:t>
            </a:r>
            <a:r>
              <a:rPr lang="zh-CN" altLang="en-US" sz="2400" dirty="0">
                <a:latin typeface="標楷體" panose="03000509000000000000" pitchFamily="65" charset="-120"/>
                <a:ea typeface="標楷體" panose="03000509000000000000" pitchFamily="65" charset="-120"/>
              </a:rPr>
              <a:t>京城痘疹盛行。今年朝賀元旦蒙古王、貝勒、貝子、公、台吉、塔布囊等，已出痘者，許其來朝；其未出痘者，可俱令停止。」</a:t>
            </a:r>
            <a:endParaRPr lang="en-US" altLang="zh-CN" sz="2400" dirty="0">
              <a:latin typeface="標楷體" panose="03000509000000000000" pitchFamily="65" charset="-120"/>
              <a:ea typeface="標楷體" panose="03000509000000000000" pitchFamily="65" charset="-120"/>
            </a:endParaRPr>
          </a:p>
          <a:p>
            <a:pPr marL="0" indent="0" algn="r">
              <a:buNone/>
            </a:pPr>
            <a:r>
              <a:rPr lang="en-US" altLang="zh-HK" sz="2400" dirty="0"/>
              <a:t>《</a:t>
            </a:r>
            <a:r>
              <a:rPr lang="zh-HK" altLang="en-US" sz="2400" dirty="0"/>
              <a:t>清聖祖實錄</a:t>
            </a:r>
            <a:r>
              <a:rPr lang="en-US" altLang="zh-HK" sz="2400" dirty="0"/>
              <a:t>》</a:t>
            </a:r>
          </a:p>
          <a:p>
            <a:pPr marL="0" indent="0" algn="just">
              <a:buNone/>
            </a:pPr>
            <a:endParaRPr lang="zh-HK" altLang="en-US" sz="2400" dirty="0"/>
          </a:p>
        </p:txBody>
      </p:sp>
      <p:pic>
        <p:nvPicPr>
          <p:cNvPr id="6" name="內容版面配置區 4">
            <a:extLst>
              <a:ext uri="{FF2B5EF4-FFF2-40B4-BE49-F238E27FC236}">
                <a16:creationId xmlns:a16="http://schemas.microsoft.com/office/drawing/2014/main" id="{BCCFC791-3312-4C33-9EB4-5B4C1ED121FE}"/>
              </a:ext>
            </a:extLst>
          </p:cNvPr>
          <p:cNvPicPr>
            <a:picLocks noChangeAspect="1"/>
          </p:cNvPicPr>
          <p:nvPr/>
        </p:nvPicPr>
        <p:blipFill>
          <a:blip r:embed="rId2"/>
          <a:stretch>
            <a:fillRect/>
          </a:stretch>
        </p:blipFill>
        <p:spPr>
          <a:xfrm>
            <a:off x="7647377" y="5505824"/>
            <a:ext cx="1128206" cy="1124669"/>
          </a:xfrm>
          <a:prstGeom prst="rect">
            <a:avLst/>
          </a:prstGeom>
        </p:spPr>
      </p:pic>
      <p:sp>
        <p:nvSpPr>
          <p:cNvPr id="7" name="雲朵形圖說文字 9">
            <a:extLst>
              <a:ext uri="{FF2B5EF4-FFF2-40B4-BE49-F238E27FC236}">
                <a16:creationId xmlns:a16="http://schemas.microsoft.com/office/drawing/2014/main" id="{24BACC38-06ED-4543-BF60-FCF191112DEC}"/>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5" name="內容版面配置區 4">
            <a:extLst>
              <a:ext uri="{FF2B5EF4-FFF2-40B4-BE49-F238E27FC236}">
                <a16:creationId xmlns:a16="http://schemas.microsoft.com/office/drawing/2014/main" id="{813054BA-A9D9-43A7-B570-B771529F888C}"/>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2368777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601361"/>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3" name="文字版面配置區 2"/>
          <p:cNvSpPr>
            <a:spLocks noGrp="1"/>
          </p:cNvSpPr>
          <p:nvPr>
            <p:ph type="body" idx="1"/>
          </p:nvPr>
        </p:nvSpPr>
        <p:spPr>
          <a:xfrm>
            <a:off x="1164535" y="685192"/>
            <a:ext cx="7165733" cy="576262"/>
          </a:xfrm>
        </p:spPr>
        <p:txBody>
          <a:bodyPr>
            <a:noAutofit/>
          </a:bodyPr>
          <a:lstStyle/>
          <a:p>
            <a:r>
              <a:rPr lang="zh-TW" altLang="en-US" sz="2400" dirty="0"/>
              <a:t>以下文字記載了明清兩代對抗疫症的方法。</a:t>
            </a:r>
          </a:p>
        </p:txBody>
      </p:sp>
      <p:sp>
        <p:nvSpPr>
          <p:cNvPr id="8" name="內容版面配置區 7"/>
          <p:cNvSpPr>
            <a:spLocks noGrp="1"/>
          </p:cNvSpPr>
          <p:nvPr>
            <p:ph sz="half" idx="2"/>
          </p:nvPr>
        </p:nvSpPr>
        <p:spPr>
          <a:xfrm>
            <a:off x="520118" y="1379839"/>
            <a:ext cx="4314348" cy="3246696"/>
          </a:xfrm>
        </p:spPr>
        <p:txBody>
          <a:bodyPr>
            <a:noAutofit/>
          </a:bodyPr>
          <a:lstStyle/>
          <a:p>
            <a:pPr algn="just"/>
            <a:r>
              <a:rPr lang="zh-HK" altLang="en-US" sz="2400" dirty="0">
                <a:latin typeface="標楷體" panose="03000509000000000000" pitchFamily="65" charset="-120"/>
                <a:ea typeface="標楷體" panose="03000509000000000000" pitchFamily="65" charset="-120"/>
              </a:rPr>
              <a:t>「</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明神宗年間</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疫氣浸淫，流傳漸染，恐燥濕不時，以傷餘者，</a:t>
            </a:r>
            <a:r>
              <a:rPr lang="zh-HK" altLang="en-US" sz="24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乃設病局，令病者分曹而處</a:t>
            </a:r>
            <a:r>
              <a:rPr lang="zh-HK" altLang="en-US" sz="2400" dirty="0">
                <a:latin typeface="標楷體" panose="03000509000000000000" pitchFamily="65" charset="-120"/>
                <a:ea typeface="標楷體" panose="03000509000000000000" pitchFamily="65" charset="-120"/>
              </a:rPr>
              <a:t>，民賴以安，所全活者萬眾</a:t>
            </a:r>
            <a:r>
              <a:rPr lang="en-US" altLang="zh-HK"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a:t>
            </a:r>
            <a:endParaRPr lang="en-US" altLang="zh-HK" sz="2400" dirty="0">
              <a:latin typeface="標楷體" panose="03000509000000000000" pitchFamily="65" charset="-120"/>
              <a:ea typeface="標楷體" panose="03000509000000000000" pitchFamily="65" charset="-120"/>
            </a:endParaRPr>
          </a:p>
          <a:p>
            <a:pPr marL="0" indent="0" algn="r">
              <a:buNone/>
            </a:pPr>
            <a:r>
              <a:rPr lang="en-US" altLang="zh-HK" sz="2400" dirty="0"/>
              <a:t>《</a:t>
            </a:r>
            <a:r>
              <a:rPr lang="zh-HK" altLang="en-US" sz="2400" dirty="0"/>
              <a:t>輪寥館集</a:t>
            </a:r>
            <a:r>
              <a:rPr lang="en-US" altLang="zh-HK" sz="2400" dirty="0"/>
              <a:t>》</a:t>
            </a:r>
          </a:p>
          <a:p>
            <a:pPr algn="just"/>
            <a:r>
              <a:rPr lang="zh-CN" altLang="en-US" sz="2400" dirty="0">
                <a:latin typeface="標楷體" panose="03000509000000000000" pitchFamily="65" charset="-120"/>
                <a:ea typeface="標楷體" panose="03000509000000000000" pitchFamily="65" charset="-120"/>
              </a:rPr>
              <a:t>「</a:t>
            </a:r>
            <a:r>
              <a:rPr lang="en-US" altLang="zh-CN"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康熙二十一年（</a:t>
            </a:r>
            <a:r>
              <a:rPr lang="en-US" altLang="zh-HK" sz="2400" dirty="0">
                <a:latin typeface="標楷體" panose="03000509000000000000" pitchFamily="65" charset="-120"/>
                <a:ea typeface="標楷體" panose="03000509000000000000" pitchFamily="65" charset="-120"/>
              </a:rPr>
              <a:t>1682 </a:t>
            </a:r>
            <a:r>
              <a:rPr lang="zh-HK" altLang="en-US" sz="2400" dirty="0">
                <a:latin typeface="標楷體" panose="03000509000000000000" pitchFamily="65" charset="-120"/>
                <a:ea typeface="標楷體" panose="03000509000000000000" pitchFamily="65" charset="-120"/>
              </a:rPr>
              <a:t>年）</a:t>
            </a:r>
            <a:r>
              <a:rPr lang="zh-CN" altLang="en-US" sz="2400" dirty="0">
                <a:latin typeface="標楷體" panose="03000509000000000000" pitchFamily="65" charset="-120"/>
                <a:ea typeface="標楷體" panose="03000509000000000000" pitchFamily="65" charset="-120"/>
              </a:rPr>
              <a:t>京城痘疹盛行。今年朝賀元旦蒙古王、貝勒、貝子、公、台吉、塔布囊等，已出痘者，許其來朝；</a:t>
            </a:r>
            <a:r>
              <a:rPr lang="zh-CN" altLang="en-US" sz="2400" dirty="0">
                <a:ln w="0"/>
                <a:solidFill>
                  <a:srgbClr val="FF0000"/>
                </a:solidFill>
                <a:effectLst>
                  <a:outerShdw blurRad="38100" dist="25400" dir="5400000" algn="ctr" rotWithShape="0">
                    <a:srgbClr val="6E747A">
                      <a:alpha val="43000"/>
                    </a:srgbClr>
                  </a:outerShdw>
                </a:effectLst>
                <a:latin typeface="標楷體" panose="03000509000000000000" pitchFamily="65" charset="-120"/>
                <a:ea typeface="標楷體" panose="03000509000000000000" pitchFamily="65" charset="-120"/>
              </a:rPr>
              <a:t>其未出痘者，可俱令停止</a:t>
            </a:r>
            <a:r>
              <a:rPr lang="zh-CN" altLang="en-US" sz="2400" dirty="0">
                <a:latin typeface="標楷體" panose="03000509000000000000" pitchFamily="65" charset="-120"/>
                <a:ea typeface="標楷體" panose="03000509000000000000" pitchFamily="65" charset="-120"/>
              </a:rPr>
              <a:t>。」</a:t>
            </a:r>
            <a:endParaRPr lang="en-US" altLang="zh-CN" sz="2400" dirty="0">
              <a:latin typeface="標楷體" panose="03000509000000000000" pitchFamily="65" charset="-120"/>
              <a:ea typeface="標楷體" panose="03000509000000000000" pitchFamily="65" charset="-120"/>
            </a:endParaRPr>
          </a:p>
          <a:p>
            <a:pPr marL="0" indent="0" algn="r">
              <a:buNone/>
            </a:pPr>
            <a:r>
              <a:rPr lang="en-US" altLang="zh-HK" sz="2400" dirty="0"/>
              <a:t>《</a:t>
            </a:r>
            <a:r>
              <a:rPr lang="zh-HK" altLang="en-US" sz="2400" dirty="0"/>
              <a:t>清聖祖實錄</a:t>
            </a:r>
            <a:r>
              <a:rPr lang="en-US" altLang="zh-HK" sz="2400" dirty="0"/>
              <a:t>》</a:t>
            </a:r>
          </a:p>
          <a:p>
            <a:pPr marL="0" indent="0" algn="just">
              <a:buNone/>
            </a:pPr>
            <a:endParaRPr lang="zh-HK" altLang="en-US" sz="2400" dirty="0"/>
          </a:p>
        </p:txBody>
      </p:sp>
      <p:sp>
        <p:nvSpPr>
          <p:cNvPr id="9" name="文字方塊 8"/>
          <p:cNvSpPr txBox="1"/>
          <p:nvPr/>
        </p:nvSpPr>
        <p:spPr>
          <a:xfrm>
            <a:off x="4982423" y="2860512"/>
            <a:ext cx="3682313" cy="369332"/>
          </a:xfrm>
          <a:prstGeom prst="rect">
            <a:avLst/>
          </a:prstGeom>
          <a:solidFill>
            <a:srgbClr val="FFFF00"/>
          </a:solidFill>
        </p:spPr>
        <p:txBody>
          <a:bodyPr wrap="square" rtlCol="0">
            <a:spAutoFit/>
          </a:bodyPr>
          <a:lstStyle/>
          <a:p>
            <a:r>
              <a:rPr lang="zh-HK" altLang="en-US" dirty="0">
                <a:solidFill>
                  <a:srgbClr val="FF0000"/>
                </a:solidFill>
              </a:rPr>
              <a:t>隔離疫症患者，阻止疫情擴散。</a:t>
            </a:r>
          </a:p>
        </p:txBody>
      </p:sp>
      <p:pic>
        <p:nvPicPr>
          <p:cNvPr id="7" name="內容版面配置區 4">
            <a:extLst>
              <a:ext uri="{FF2B5EF4-FFF2-40B4-BE49-F238E27FC236}">
                <a16:creationId xmlns:a16="http://schemas.microsoft.com/office/drawing/2014/main" id="{5CD4416A-B483-470E-BF2A-91A231842297}"/>
              </a:ext>
            </a:extLst>
          </p:cNvPr>
          <p:cNvPicPr>
            <a:picLocks noChangeAspect="1"/>
          </p:cNvPicPr>
          <p:nvPr/>
        </p:nvPicPr>
        <p:blipFill>
          <a:blip r:embed="rId2"/>
          <a:stretch>
            <a:fillRect/>
          </a:stretch>
        </p:blipFill>
        <p:spPr>
          <a:xfrm>
            <a:off x="7647377" y="5505824"/>
            <a:ext cx="1128206" cy="1124669"/>
          </a:xfrm>
          <a:prstGeom prst="rect">
            <a:avLst/>
          </a:prstGeom>
        </p:spPr>
      </p:pic>
      <p:sp>
        <p:nvSpPr>
          <p:cNvPr id="11" name="雲朵形圖說文字 9">
            <a:extLst>
              <a:ext uri="{FF2B5EF4-FFF2-40B4-BE49-F238E27FC236}">
                <a16:creationId xmlns:a16="http://schemas.microsoft.com/office/drawing/2014/main" id="{6883F4A2-204F-44E6-8BCC-0D864926C097}"/>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5" name="內容版面配置區 4">
            <a:extLst>
              <a:ext uri="{FF2B5EF4-FFF2-40B4-BE49-F238E27FC236}">
                <a16:creationId xmlns:a16="http://schemas.microsoft.com/office/drawing/2014/main" id="{B016F64D-9611-4F29-AAAF-22310C9886D9}"/>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2836980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在歷史上，疫症曾在何時發生？</a:t>
            </a:r>
            <a:br>
              <a:rPr lang="zh-TW" altLang="en-US" dirty="0"/>
            </a:br>
            <a:endParaRPr lang="zh-HK" altLang="en-US" dirty="0"/>
          </a:p>
        </p:txBody>
      </p:sp>
      <p:pic>
        <p:nvPicPr>
          <p:cNvPr id="4" name="內容版面配置區 3"/>
          <p:cNvPicPr>
            <a:picLocks noGrp="1" noChangeAspect="1"/>
          </p:cNvPicPr>
          <p:nvPr>
            <p:ph sz="half" idx="1"/>
          </p:nvPr>
        </p:nvPicPr>
        <p:blipFill>
          <a:blip r:embed="rId2"/>
          <a:stretch>
            <a:fillRect/>
          </a:stretch>
        </p:blipFill>
        <p:spPr>
          <a:xfrm>
            <a:off x="1930325" y="1854379"/>
            <a:ext cx="5808281" cy="4195799"/>
          </a:xfrm>
          <a:prstGeom prst="rect">
            <a:avLst/>
          </a:prstGeom>
        </p:spPr>
      </p:pic>
      <p:sp>
        <p:nvSpPr>
          <p:cNvPr id="5" name="內容版面配置區 4"/>
          <p:cNvSpPr>
            <a:spLocks noGrp="1"/>
          </p:cNvSpPr>
          <p:nvPr>
            <p:ph sz="half" idx="2"/>
          </p:nvPr>
        </p:nvSpPr>
        <p:spPr>
          <a:xfrm>
            <a:off x="4946904" y="6144768"/>
            <a:ext cx="3739896" cy="713232"/>
          </a:xfrm>
        </p:spPr>
        <p:txBody>
          <a:bodyPr>
            <a:normAutofit fontScale="92500" lnSpcReduction="10000"/>
          </a:bodyPr>
          <a:lstStyle/>
          <a:p>
            <a:pPr marL="0" indent="0" algn="r">
              <a:buNone/>
            </a:pPr>
            <a:r>
              <a:rPr lang="en-US" altLang="zh-HK" dirty="0"/>
              <a:t>The Plague of Athens</a:t>
            </a:r>
          </a:p>
          <a:p>
            <a:pPr marL="0" indent="0" algn="r">
              <a:buNone/>
            </a:pPr>
            <a:r>
              <a:rPr lang="en-US" altLang="zh-HK" dirty="0"/>
              <a:t>By </a:t>
            </a:r>
            <a:r>
              <a:rPr lang="en-US" altLang="zh-HK" dirty="0" err="1"/>
              <a:t>Michiel</a:t>
            </a:r>
            <a:r>
              <a:rPr lang="en-US" altLang="zh-HK" dirty="0"/>
              <a:t> </a:t>
            </a:r>
            <a:r>
              <a:rPr lang="en-US" altLang="zh-HK" dirty="0" err="1"/>
              <a:t>Sweerts</a:t>
            </a:r>
            <a:endParaRPr lang="en-US" altLang="zh-HK" dirty="0"/>
          </a:p>
        </p:txBody>
      </p:sp>
    </p:spTree>
    <p:extLst>
      <p:ext uri="{BB962C8B-B14F-4D97-AF65-F5344CB8AC3E}">
        <p14:creationId xmlns:p14="http://schemas.microsoft.com/office/powerpoint/2010/main" val="3810465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6257" y="-459504"/>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3" name="文字版面配置區 2"/>
          <p:cNvSpPr>
            <a:spLocks noGrp="1"/>
          </p:cNvSpPr>
          <p:nvPr>
            <p:ph type="body" idx="1"/>
          </p:nvPr>
        </p:nvSpPr>
        <p:spPr>
          <a:xfrm>
            <a:off x="1115709" y="1377418"/>
            <a:ext cx="3456291" cy="576262"/>
          </a:xfrm>
        </p:spPr>
        <p:txBody>
          <a:bodyPr>
            <a:noAutofit/>
          </a:bodyPr>
          <a:lstStyle/>
          <a:p>
            <a:r>
              <a:rPr lang="zh-TW" altLang="en-US" sz="2400" dirty="0"/>
              <a:t>以下文字與本港十九世紀未的鼠疫有關。</a:t>
            </a:r>
          </a:p>
        </p:txBody>
      </p:sp>
      <p:sp>
        <p:nvSpPr>
          <p:cNvPr id="8" name="內容版面配置區 7"/>
          <p:cNvSpPr>
            <a:spLocks noGrp="1"/>
          </p:cNvSpPr>
          <p:nvPr>
            <p:ph sz="half" idx="2"/>
          </p:nvPr>
        </p:nvSpPr>
        <p:spPr>
          <a:xfrm>
            <a:off x="899752" y="2025988"/>
            <a:ext cx="3672248" cy="2665259"/>
          </a:xfrm>
        </p:spPr>
        <p:txBody>
          <a:bodyPr>
            <a:noAutofit/>
          </a:bodyPr>
          <a:lstStyle/>
          <a:p>
            <a:r>
              <a:rPr lang="en-US" altLang="zh-HK" sz="2400" dirty="0"/>
              <a:t>‘…all persons attacked or affected by the said disease (plague) shall be taken to the Hygeia</a:t>
            </a:r>
            <a:r>
              <a:rPr lang="zh-HK" altLang="en-US" sz="2400" dirty="0"/>
              <a:t>「海之家」</a:t>
            </a:r>
            <a:r>
              <a:rPr lang="en-US" altLang="zh-HK" sz="2400" dirty="0"/>
              <a:t> or to such other place as shall be appointed…’</a:t>
            </a:r>
          </a:p>
          <a:p>
            <a:pPr marL="0" indent="0" algn="r">
              <a:buNone/>
            </a:pPr>
            <a:r>
              <a:rPr lang="en-US" altLang="zh-HK" sz="2400" i="1" dirty="0"/>
              <a:t>The Hong Kong Government Gazette, May 11, 1894</a:t>
            </a:r>
          </a:p>
          <a:p>
            <a:pPr marL="0" indent="0" algn="just">
              <a:buNone/>
            </a:pPr>
            <a:endParaRPr lang="zh-HK" altLang="en-US" sz="2400" dirty="0"/>
          </a:p>
        </p:txBody>
      </p:sp>
      <p:sp>
        <p:nvSpPr>
          <p:cNvPr id="4" name="文字版面配置區 3"/>
          <p:cNvSpPr>
            <a:spLocks noGrp="1"/>
          </p:cNvSpPr>
          <p:nvPr>
            <p:ph type="body" sz="quarter" idx="3"/>
          </p:nvPr>
        </p:nvSpPr>
        <p:spPr>
          <a:xfrm>
            <a:off x="4919347" y="1377418"/>
            <a:ext cx="3467806" cy="576262"/>
          </a:xfrm>
        </p:spPr>
        <p:txBody>
          <a:bodyPr>
            <a:noAutofit/>
          </a:bodyPr>
          <a:lstStyle/>
          <a:p>
            <a:r>
              <a:rPr lang="zh-HK" altLang="en-US" sz="2400" dirty="0"/>
              <a:t>以下圖片為醫院船「海之家」</a:t>
            </a:r>
            <a:r>
              <a:rPr lang="en-US" altLang="zh-HK" sz="2400" dirty="0"/>
              <a:t>(Hygeia) </a:t>
            </a:r>
            <a:r>
              <a:rPr lang="zh-HK" altLang="en-US" sz="2400" dirty="0"/>
              <a:t>。</a:t>
            </a:r>
          </a:p>
        </p:txBody>
      </p:sp>
      <p:pic>
        <p:nvPicPr>
          <p:cNvPr id="5" name="圖片 4"/>
          <p:cNvPicPr>
            <a:picLocks noChangeAspect="1"/>
          </p:cNvPicPr>
          <p:nvPr/>
        </p:nvPicPr>
        <p:blipFill rotWithShape="1">
          <a:blip r:embed="rId2"/>
          <a:srcRect l="10181" r="8018" b="30914"/>
          <a:stretch/>
        </p:blipFill>
        <p:spPr>
          <a:xfrm>
            <a:off x="4997032" y="2025988"/>
            <a:ext cx="3739978" cy="2020202"/>
          </a:xfrm>
          <a:prstGeom prst="rect">
            <a:avLst/>
          </a:prstGeom>
        </p:spPr>
      </p:pic>
      <p:pic>
        <p:nvPicPr>
          <p:cNvPr id="9" name="內容版面配置區 4">
            <a:extLst>
              <a:ext uri="{FF2B5EF4-FFF2-40B4-BE49-F238E27FC236}">
                <a16:creationId xmlns:a16="http://schemas.microsoft.com/office/drawing/2014/main" id="{298EBF27-BB3A-4001-8C55-5A67907CE288}"/>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1" name="雲朵形圖說文字 9">
            <a:extLst>
              <a:ext uri="{FF2B5EF4-FFF2-40B4-BE49-F238E27FC236}">
                <a16:creationId xmlns:a16="http://schemas.microsoft.com/office/drawing/2014/main" id="{F81FE46C-8A65-4C6B-BB58-3A7E0E055009}"/>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7" name="內容版面配置區 6">
            <a:extLst>
              <a:ext uri="{FF2B5EF4-FFF2-40B4-BE49-F238E27FC236}">
                <a16:creationId xmlns:a16="http://schemas.microsoft.com/office/drawing/2014/main" id="{4ABA0595-0D21-49CC-A5C5-2123A00E0061}"/>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42673848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336909"/>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3" name="文字版面配置區 2"/>
          <p:cNvSpPr>
            <a:spLocks noGrp="1"/>
          </p:cNvSpPr>
          <p:nvPr>
            <p:ph type="body" idx="1"/>
          </p:nvPr>
        </p:nvSpPr>
        <p:spPr>
          <a:xfrm>
            <a:off x="1115709" y="1264722"/>
            <a:ext cx="3456291" cy="576262"/>
          </a:xfrm>
        </p:spPr>
        <p:txBody>
          <a:bodyPr>
            <a:noAutofit/>
          </a:bodyPr>
          <a:lstStyle/>
          <a:p>
            <a:r>
              <a:rPr lang="zh-TW" altLang="en-US" sz="2400" dirty="0"/>
              <a:t>以下文字與本港十九世紀未的鼠疫有關。</a:t>
            </a:r>
          </a:p>
        </p:txBody>
      </p:sp>
      <p:sp>
        <p:nvSpPr>
          <p:cNvPr id="8" name="內容版面配置區 7"/>
          <p:cNvSpPr>
            <a:spLocks noGrp="1"/>
          </p:cNvSpPr>
          <p:nvPr>
            <p:ph sz="half" idx="2"/>
          </p:nvPr>
        </p:nvSpPr>
        <p:spPr>
          <a:xfrm>
            <a:off x="899752" y="1913292"/>
            <a:ext cx="3672248" cy="2665259"/>
          </a:xfrm>
        </p:spPr>
        <p:txBody>
          <a:bodyPr>
            <a:noAutofit/>
          </a:bodyPr>
          <a:lstStyle/>
          <a:p>
            <a:r>
              <a:rPr lang="en-US" altLang="zh-HK" sz="2400" dirty="0"/>
              <a:t>‘…</a:t>
            </a:r>
            <a:r>
              <a:rPr lang="en-US" altLang="zh-HK" sz="2400" dirty="0">
                <a:ln w="0"/>
                <a:solidFill>
                  <a:srgbClr val="FF0000"/>
                </a:solidFill>
                <a:effectLst>
                  <a:outerShdw blurRad="38100" dist="25400" dir="5400000" algn="ctr" rotWithShape="0">
                    <a:srgbClr val="6E747A">
                      <a:alpha val="43000"/>
                    </a:srgbClr>
                  </a:outerShdw>
                </a:effectLst>
              </a:rPr>
              <a:t>all persons attacked or affected by the said disease (plague) shall be taken to the Hygeia </a:t>
            </a:r>
            <a:r>
              <a:rPr lang="zh-HK" altLang="en-US" sz="2400" dirty="0">
                <a:ln w="0"/>
                <a:solidFill>
                  <a:srgbClr val="FF0000"/>
                </a:solidFill>
                <a:effectLst>
                  <a:outerShdw blurRad="38100" dist="25400" dir="5400000" algn="ctr" rotWithShape="0">
                    <a:srgbClr val="6E747A">
                      <a:alpha val="43000"/>
                    </a:srgbClr>
                  </a:outerShdw>
                </a:effectLst>
              </a:rPr>
              <a:t>「海之家」 </a:t>
            </a:r>
            <a:r>
              <a:rPr lang="en-US" altLang="zh-HK" sz="2400" dirty="0"/>
              <a:t>or to such other place as shall be appointed…’</a:t>
            </a:r>
          </a:p>
          <a:p>
            <a:pPr marL="0" indent="0" algn="r">
              <a:buNone/>
            </a:pPr>
            <a:r>
              <a:rPr lang="en-US" altLang="zh-HK" sz="2400" i="1" dirty="0"/>
              <a:t>The Hong Kong Government Gazette, May 11, 1894</a:t>
            </a:r>
          </a:p>
          <a:p>
            <a:pPr marL="0" indent="0" algn="just">
              <a:buNone/>
            </a:pPr>
            <a:endParaRPr lang="zh-HK" altLang="en-US" sz="2400" dirty="0"/>
          </a:p>
        </p:txBody>
      </p:sp>
      <p:sp>
        <p:nvSpPr>
          <p:cNvPr id="4" name="文字版面配置區 3"/>
          <p:cNvSpPr>
            <a:spLocks noGrp="1"/>
          </p:cNvSpPr>
          <p:nvPr>
            <p:ph type="body" sz="quarter" idx="3"/>
          </p:nvPr>
        </p:nvSpPr>
        <p:spPr>
          <a:xfrm>
            <a:off x="4919347" y="1264722"/>
            <a:ext cx="3467806" cy="576262"/>
          </a:xfrm>
        </p:spPr>
        <p:txBody>
          <a:bodyPr>
            <a:noAutofit/>
          </a:bodyPr>
          <a:lstStyle/>
          <a:p>
            <a:r>
              <a:rPr lang="zh-HK" altLang="en-US" sz="2400" dirty="0"/>
              <a:t>以下圖片為醫院船「海之家」</a:t>
            </a:r>
            <a:r>
              <a:rPr lang="en-US" altLang="zh-HK" sz="2400" dirty="0"/>
              <a:t>(Hygeia) </a:t>
            </a:r>
            <a:r>
              <a:rPr lang="zh-HK" altLang="en-US" sz="2400" dirty="0"/>
              <a:t>。</a:t>
            </a:r>
          </a:p>
        </p:txBody>
      </p:sp>
      <p:pic>
        <p:nvPicPr>
          <p:cNvPr id="5" name="圖片 4"/>
          <p:cNvPicPr>
            <a:picLocks noChangeAspect="1"/>
          </p:cNvPicPr>
          <p:nvPr/>
        </p:nvPicPr>
        <p:blipFill rotWithShape="1">
          <a:blip r:embed="rId2"/>
          <a:srcRect l="10181" r="8018" b="30914"/>
          <a:stretch/>
        </p:blipFill>
        <p:spPr>
          <a:xfrm>
            <a:off x="4783261" y="1913292"/>
            <a:ext cx="3739978" cy="2020202"/>
          </a:xfrm>
          <a:prstGeom prst="rect">
            <a:avLst/>
          </a:prstGeom>
        </p:spPr>
      </p:pic>
      <p:sp>
        <p:nvSpPr>
          <p:cNvPr id="9" name="文字方塊 8"/>
          <p:cNvSpPr txBox="1"/>
          <p:nvPr/>
        </p:nvSpPr>
        <p:spPr>
          <a:xfrm>
            <a:off x="1421044" y="5668563"/>
            <a:ext cx="3682313" cy="369332"/>
          </a:xfrm>
          <a:prstGeom prst="rect">
            <a:avLst/>
          </a:prstGeom>
          <a:solidFill>
            <a:srgbClr val="FFFF00"/>
          </a:solidFill>
        </p:spPr>
        <p:txBody>
          <a:bodyPr wrap="square" rtlCol="0">
            <a:spAutoFit/>
          </a:bodyPr>
          <a:lstStyle/>
          <a:p>
            <a:r>
              <a:rPr lang="zh-HK" altLang="en-US" dirty="0">
                <a:solidFill>
                  <a:srgbClr val="FF0000"/>
                </a:solidFill>
              </a:rPr>
              <a:t>隔離疫症患者，阻止疫情擴散。</a:t>
            </a:r>
          </a:p>
        </p:txBody>
      </p:sp>
      <p:pic>
        <p:nvPicPr>
          <p:cNvPr id="11" name="內容版面配置區 4">
            <a:extLst>
              <a:ext uri="{FF2B5EF4-FFF2-40B4-BE49-F238E27FC236}">
                <a16:creationId xmlns:a16="http://schemas.microsoft.com/office/drawing/2014/main" id="{560CDD94-B49A-4C7F-88A3-6841B38CBD99}"/>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12" name="雲朵形圖說文字 9">
            <a:extLst>
              <a:ext uri="{FF2B5EF4-FFF2-40B4-BE49-F238E27FC236}">
                <a16:creationId xmlns:a16="http://schemas.microsoft.com/office/drawing/2014/main" id="{8547C2F8-303B-4283-A133-10D0731EDAF3}"/>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7" name="內容版面配置區 6">
            <a:extLst>
              <a:ext uri="{FF2B5EF4-FFF2-40B4-BE49-F238E27FC236}">
                <a16:creationId xmlns:a16="http://schemas.microsoft.com/office/drawing/2014/main" id="{3BDB3117-4A81-4A52-879D-791575D6127C}"/>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14232822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9186" y="-201440"/>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1220635" y="1402255"/>
            <a:ext cx="7134179" cy="576262"/>
          </a:xfrm>
        </p:spPr>
        <p:txBody>
          <a:bodyPr>
            <a:noAutofit/>
          </a:bodyPr>
          <a:lstStyle/>
          <a:p>
            <a:r>
              <a:rPr lang="zh-HK" altLang="en-US" dirty="0"/>
              <a:t>以下片段與本港二十世紀的霍亂有關。</a:t>
            </a:r>
          </a:p>
        </p:txBody>
      </p:sp>
      <p:sp>
        <p:nvSpPr>
          <p:cNvPr id="11" name="內容版面配置區 10"/>
          <p:cNvSpPr>
            <a:spLocks noGrp="1"/>
          </p:cNvSpPr>
          <p:nvPr>
            <p:ph sz="half" idx="2"/>
          </p:nvPr>
        </p:nvSpPr>
        <p:spPr>
          <a:xfrm>
            <a:off x="1080570" y="2428330"/>
            <a:ext cx="7606229" cy="2665259"/>
          </a:xfrm>
        </p:spPr>
        <p:txBody>
          <a:bodyPr>
            <a:normAutofit/>
          </a:bodyPr>
          <a:lstStyle/>
          <a:p>
            <a:r>
              <a:rPr lang="zh-TW" altLang="en-US" sz="2800" dirty="0"/>
              <a:t>片段名稱：梁舜燕</a:t>
            </a:r>
            <a:r>
              <a:rPr lang="en-US" altLang="zh-TW" sz="2800" dirty="0"/>
              <a:t>_</a:t>
            </a:r>
            <a:r>
              <a:rPr lang="zh-TW" altLang="en-US" sz="2800" dirty="0"/>
              <a:t>霍亂　</a:t>
            </a:r>
            <a:endParaRPr lang="en-US" altLang="zh-TW" sz="2800" dirty="0"/>
          </a:p>
          <a:p>
            <a:r>
              <a:rPr lang="zh-HK" altLang="en-US" sz="2800" dirty="0"/>
              <a:t>播放片段時間：全部</a:t>
            </a:r>
            <a:endParaRPr lang="en-US" altLang="zh-HK" sz="2800" dirty="0"/>
          </a:p>
          <a:p>
            <a:r>
              <a:rPr lang="zh-HK" altLang="en-US" sz="2800" dirty="0"/>
              <a:t>網址：</a:t>
            </a:r>
            <a:r>
              <a:rPr lang="en-US" altLang="zh-HK" sz="2800" dirty="0">
                <a:hlinkClick r:id="rId2"/>
              </a:rPr>
              <a:t>https://www.youtube.com/watch?v=1--eajX3gYs</a:t>
            </a:r>
            <a:endParaRPr lang="zh-HK" altLang="en-US" sz="2800" dirty="0"/>
          </a:p>
        </p:txBody>
      </p:sp>
      <p:pic>
        <p:nvPicPr>
          <p:cNvPr id="7" name="內容版面配置區 4">
            <a:extLst>
              <a:ext uri="{FF2B5EF4-FFF2-40B4-BE49-F238E27FC236}">
                <a16:creationId xmlns:a16="http://schemas.microsoft.com/office/drawing/2014/main" id="{A13BDA88-DF97-43D7-BFAC-A9FFC64DE249}"/>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8" name="雲朵形圖說文字 9">
            <a:extLst>
              <a:ext uri="{FF2B5EF4-FFF2-40B4-BE49-F238E27FC236}">
                <a16:creationId xmlns:a16="http://schemas.microsoft.com/office/drawing/2014/main" id="{7BFFB50D-4171-4845-9980-F2998698FA5B}"/>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1912CACC-64F3-49E8-9723-258D7623FD96}"/>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17575309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2" y="-303392"/>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endParaRPr lang="en-US" altLang="zh-HK" dirty="0"/>
          </a:p>
        </p:txBody>
      </p:sp>
      <p:sp>
        <p:nvSpPr>
          <p:cNvPr id="6" name="文字版面配置區 5"/>
          <p:cNvSpPr>
            <a:spLocks noGrp="1"/>
          </p:cNvSpPr>
          <p:nvPr>
            <p:ph type="body" idx="1"/>
          </p:nvPr>
        </p:nvSpPr>
        <p:spPr>
          <a:xfrm>
            <a:off x="1183175" y="1340342"/>
            <a:ext cx="7302580" cy="576262"/>
          </a:xfrm>
        </p:spPr>
        <p:txBody>
          <a:bodyPr>
            <a:noAutofit/>
          </a:bodyPr>
          <a:lstStyle/>
          <a:p>
            <a:r>
              <a:rPr lang="zh-HK" altLang="en-US" dirty="0"/>
              <a:t>以下片段與本港二十世紀的霍亂有關。</a:t>
            </a:r>
          </a:p>
        </p:txBody>
      </p:sp>
      <p:sp>
        <p:nvSpPr>
          <p:cNvPr id="11" name="內容版面配置區 10"/>
          <p:cNvSpPr>
            <a:spLocks noGrp="1"/>
          </p:cNvSpPr>
          <p:nvPr>
            <p:ph sz="half" idx="2"/>
          </p:nvPr>
        </p:nvSpPr>
        <p:spPr>
          <a:xfrm>
            <a:off x="982132" y="1988912"/>
            <a:ext cx="7606229" cy="2665259"/>
          </a:xfrm>
        </p:spPr>
        <p:txBody>
          <a:bodyPr>
            <a:noAutofit/>
          </a:bodyPr>
          <a:lstStyle/>
          <a:p>
            <a:r>
              <a:rPr lang="zh-TW" altLang="en-US" sz="2800" dirty="0"/>
              <a:t>片段名稱：梁舜燕</a:t>
            </a:r>
            <a:r>
              <a:rPr lang="en-US" altLang="zh-TW" sz="2800" dirty="0"/>
              <a:t>_</a:t>
            </a:r>
            <a:r>
              <a:rPr lang="zh-TW" altLang="en-US" sz="2800" dirty="0"/>
              <a:t>霍亂　</a:t>
            </a:r>
            <a:endParaRPr lang="en-US" altLang="zh-TW" sz="2800" dirty="0"/>
          </a:p>
          <a:p>
            <a:r>
              <a:rPr lang="zh-HK" altLang="en-US" sz="2800" dirty="0"/>
              <a:t>播放片段時間：全部</a:t>
            </a:r>
            <a:endParaRPr lang="en-US" altLang="zh-HK" sz="2800" dirty="0"/>
          </a:p>
          <a:p>
            <a:r>
              <a:rPr lang="zh-HK" altLang="en-US" sz="2800" dirty="0"/>
              <a:t>網址：</a:t>
            </a:r>
            <a:r>
              <a:rPr lang="en-US" altLang="zh-HK" sz="2800" dirty="0">
                <a:hlinkClick r:id="rId2"/>
              </a:rPr>
              <a:t>https://www.youtube.com/watch?v=1--eajX3gYs</a:t>
            </a:r>
            <a:endParaRPr lang="zh-HK" altLang="en-US" sz="2800" dirty="0"/>
          </a:p>
        </p:txBody>
      </p:sp>
      <p:sp>
        <p:nvSpPr>
          <p:cNvPr id="7" name="文字方塊 6"/>
          <p:cNvSpPr txBox="1"/>
          <p:nvPr/>
        </p:nvSpPr>
        <p:spPr>
          <a:xfrm>
            <a:off x="807978" y="4357147"/>
            <a:ext cx="4026487" cy="369332"/>
          </a:xfrm>
          <a:prstGeom prst="rect">
            <a:avLst/>
          </a:prstGeom>
          <a:solidFill>
            <a:srgbClr val="FFFF00"/>
          </a:solidFill>
        </p:spPr>
        <p:txBody>
          <a:bodyPr wrap="square" rtlCol="0">
            <a:spAutoFit/>
          </a:bodyPr>
          <a:lstStyle/>
          <a:p>
            <a:r>
              <a:rPr lang="zh-HK" altLang="en-US" dirty="0">
                <a:solidFill>
                  <a:srgbClr val="FF0000"/>
                </a:solidFill>
              </a:rPr>
              <a:t>積極宣傳，向民眾傳達正確防疫知識。</a:t>
            </a:r>
          </a:p>
        </p:txBody>
      </p:sp>
      <p:pic>
        <p:nvPicPr>
          <p:cNvPr id="8" name="內容版面配置區 4">
            <a:extLst>
              <a:ext uri="{FF2B5EF4-FFF2-40B4-BE49-F238E27FC236}">
                <a16:creationId xmlns:a16="http://schemas.microsoft.com/office/drawing/2014/main" id="{429711A1-0476-4C12-97AB-A1B8E45FA0CC}"/>
              </a:ext>
            </a:extLst>
          </p:cNvPr>
          <p:cNvPicPr>
            <a:picLocks noChangeAspect="1"/>
          </p:cNvPicPr>
          <p:nvPr/>
        </p:nvPicPr>
        <p:blipFill>
          <a:blip r:embed="rId3"/>
          <a:stretch>
            <a:fillRect/>
          </a:stretch>
        </p:blipFill>
        <p:spPr>
          <a:xfrm>
            <a:off x="7647377" y="5505824"/>
            <a:ext cx="1128206" cy="1124669"/>
          </a:xfrm>
          <a:prstGeom prst="rect">
            <a:avLst/>
          </a:prstGeom>
        </p:spPr>
      </p:pic>
      <p:sp>
        <p:nvSpPr>
          <p:cNvPr id="9" name="雲朵形圖說文字 9">
            <a:extLst>
              <a:ext uri="{FF2B5EF4-FFF2-40B4-BE49-F238E27FC236}">
                <a16:creationId xmlns:a16="http://schemas.microsoft.com/office/drawing/2014/main" id="{BEAF6E30-5A5A-48A9-8487-CF1E1A8B4CE9}"/>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
        <p:nvSpPr>
          <p:cNvPr id="4" name="內容版面配置區 3">
            <a:extLst>
              <a:ext uri="{FF2B5EF4-FFF2-40B4-BE49-F238E27FC236}">
                <a16:creationId xmlns:a16="http://schemas.microsoft.com/office/drawing/2014/main" id="{4C317F17-7849-469C-9D09-2C5E990A5DC2}"/>
              </a:ext>
            </a:extLst>
          </p:cNvPr>
          <p:cNvSpPr>
            <a:spLocks noGrp="1"/>
          </p:cNvSpPr>
          <p:nvPr>
            <p:ph sz="quarter" idx="4"/>
          </p:nvPr>
        </p:nvSpPr>
        <p:spPr/>
        <p:txBody>
          <a:bodyPr/>
          <a:lstStyle/>
          <a:p>
            <a:endParaRPr lang="zh-HK" altLang="en-US"/>
          </a:p>
        </p:txBody>
      </p:sp>
    </p:spTree>
    <p:extLst>
      <p:ext uri="{BB962C8B-B14F-4D97-AF65-F5344CB8AC3E}">
        <p14:creationId xmlns:p14="http://schemas.microsoft.com/office/powerpoint/2010/main" val="11879466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906836" y="-342362"/>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6" name="文字版面配置區 5"/>
          <p:cNvSpPr>
            <a:spLocks noGrp="1"/>
          </p:cNvSpPr>
          <p:nvPr>
            <p:ph type="body" idx="1"/>
          </p:nvPr>
        </p:nvSpPr>
        <p:spPr>
          <a:xfrm>
            <a:off x="1162706" y="1049193"/>
            <a:ext cx="3456291" cy="576262"/>
          </a:xfrm>
        </p:spPr>
        <p:txBody>
          <a:bodyPr>
            <a:normAutofit fontScale="62500" lnSpcReduction="20000"/>
          </a:bodyPr>
          <a:lstStyle/>
          <a:p>
            <a:r>
              <a:rPr lang="zh-HK" altLang="en-US" dirty="0"/>
              <a:t>以下圖片與本港</a:t>
            </a:r>
            <a:r>
              <a:rPr lang="en-US" altLang="zh-HK" dirty="0"/>
              <a:t>1960</a:t>
            </a:r>
            <a:r>
              <a:rPr lang="zh-HK" altLang="en-US" dirty="0"/>
              <a:t>年代的傳染病有關。</a:t>
            </a:r>
          </a:p>
        </p:txBody>
      </p:sp>
      <p:sp>
        <p:nvSpPr>
          <p:cNvPr id="8" name="文字版面配置區 7"/>
          <p:cNvSpPr>
            <a:spLocks noGrp="1"/>
          </p:cNvSpPr>
          <p:nvPr>
            <p:ph type="body" sz="quarter" idx="3"/>
          </p:nvPr>
        </p:nvSpPr>
        <p:spPr>
          <a:xfrm>
            <a:off x="5001080" y="1049193"/>
            <a:ext cx="3467806" cy="576262"/>
          </a:xfrm>
        </p:spPr>
        <p:txBody>
          <a:bodyPr>
            <a:normAutofit fontScale="62500" lnSpcReduction="20000"/>
          </a:bodyPr>
          <a:lstStyle/>
          <a:p>
            <a:r>
              <a:rPr lang="zh-HK" altLang="en-US" dirty="0"/>
              <a:t>以下圖片於</a:t>
            </a:r>
            <a:r>
              <a:rPr lang="en-US" altLang="zh-HK" dirty="0"/>
              <a:t>1918</a:t>
            </a:r>
            <a:r>
              <a:rPr lang="zh-HK" altLang="en-US" dirty="0"/>
              <a:t>年歐洲的西班牙流感有關。</a:t>
            </a:r>
          </a:p>
        </p:txBody>
      </p:sp>
      <p:pic>
        <p:nvPicPr>
          <p:cNvPr id="11" name="內容版面配置區 10"/>
          <p:cNvPicPr>
            <a:picLocks noGrp="1" noChangeAspect="1"/>
          </p:cNvPicPr>
          <p:nvPr>
            <p:ph sz="quarter" idx="4"/>
          </p:nvPr>
        </p:nvPicPr>
        <p:blipFill>
          <a:blip r:embed="rId2"/>
          <a:stretch>
            <a:fillRect/>
          </a:stretch>
        </p:blipFill>
        <p:spPr>
          <a:xfrm>
            <a:off x="4929504" y="1813938"/>
            <a:ext cx="3623276" cy="3485592"/>
          </a:xfrm>
          <a:prstGeom prst="rect">
            <a:avLst/>
          </a:prstGeom>
        </p:spPr>
      </p:pic>
      <p:pic>
        <p:nvPicPr>
          <p:cNvPr id="13" name="內容版面配置區 12"/>
          <p:cNvPicPr>
            <a:picLocks noGrp="1" noChangeAspect="1"/>
          </p:cNvPicPr>
          <p:nvPr>
            <p:ph sz="half" idx="2"/>
          </p:nvPr>
        </p:nvPicPr>
        <p:blipFill>
          <a:blip r:embed="rId3"/>
          <a:stretch>
            <a:fillRect/>
          </a:stretch>
        </p:blipFill>
        <p:spPr>
          <a:xfrm>
            <a:off x="1705786" y="1738876"/>
            <a:ext cx="2370886" cy="3657940"/>
          </a:xfrm>
          <a:prstGeom prst="rect">
            <a:avLst/>
          </a:prstGeom>
        </p:spPr>
      </p:pic>
      <p:pic>
        <p:nvPicPr>
          <p:cNvPr id="9" name="內容版面配置區 4">
            <a:extLst>
              <a:ext uri="{FF2B5EF4-FFF2-40B4-BE49-F238E27FC236}">
                <a16:creationId xmlns:a16="http://schemas.microsoft.com/office/drawing/2014/main" id="{35D11D5B-AE3E-4110-9B10-3A581DC21898}"/>
              </a:ext>
            </a:extLst>
          </p:cNvPr>
          <p:cNvPicPr>
            <a:picLocks noChangeAspect="1"/>
          </p:cNvPicPr>
          <p:nvPr/>
        </p:nvPicPr>
        <p:blipFill>
          <a:blip r:embed="rId4"/>
          <a:stretch>
            <a:fillRect/>
          </a:stretch>
        </p:blipFill>
        <p:spPr>
          <a:xfrm>
            <a:off x="7647377" y="5505824"/>
            <a:ext cx="1128206" cy="1124669"/>
          </a:xfrm>
          <a:prstGeom prst="rect">
            <a:avLst/>
          </a:prstGeom>
        </p:spPr>
      </p:pic>
      <p:sp>
        <p:nvSpPr>
          <p:cNvPr id="10" name="雲朵形圖說文字 9">
            <a:extLst>
              <a:ext uri="{FF2B5EF4-FFF2-40B4-BE49-F238E27FC236}">
                <a16:creationId xmlns:a16="http://schemas.microsoft.com/office/drawing/2014/main" id="{1ED9AE77-484D-44C3-BA36-CB1CE4A7821A}"/>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31070711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982133" y="-572911"/>
            <a:ext cx="7704667" cy="1981200"/>
          </a:xfrm>
        </p:spPr>
        <p:txBody>
          <a:bodyPr/>
          <a:lstStyle/>
          <a:p>
            <a:r>
              <a:rPr lang="en-US" altLang="zh-HK" dirty="0"/>
              <a:t>3.</a:t>
            </a:r>
            <a:r>
              <a:rPr lang="zh-HK" altLang="en-US" dirty="0"/>
              <a:t>人類如何應對</a:t>
            </a:r>
            <a:r>
              <a:rPr lang="zh-TW" altLang="en-US" dirty="0"/>
              <a:t>歷史上的</a:t>
            </a:r>
            <a:r>
              <a:rPr lang="zh-HK" altLang="en-US" dirty="0"/>
              <a:t>疫症？</a:t>
            </a:r>
          </a:p>
        </p:txBody>
      </p:sp>
      <p:sp>
        <p:nvSpPr>
          <p:cNvPr id="6" name="文字版面配置區 5"/>
          <p:cNvSpPr>
            <a:spLocks noGrp="1"/>
          </p:cNvSpPr>
          <p:nvPr>
            <p:ph type="body" idx="1"/>
          </p:nvPr>
        </p:nvSpPr>
        <p:spPr>
          <a:xfrm>
            <a:off x="1179043" y="832027"/>
            <a:ext cx="3456291" cy="576262"/>
          </a:xfrm>
        </p:spPr>
        <p:txBody>
          <a:bodyPr>
            <a:normAutofit fontScale="62500" lnSpcReduction="20000"/>
          </a:bodyPr>
          <a:lstStyle/>
          <a:p>
            <a:r>
              <a:rPr lang="zh-HK" altLang="en-US" dirty="0"/>
              <a:t>以下圖片與本港</a:t>
            </a:r>
            <a:r>
              <a:rPr lang="en-US" altLang="zh-HK" dirty="0"/>
              <a:t>1960</a:t>
            </a:r>
            <a:r>
              <a:rPr lang="zh-HK" altLang="en-US" dirty="0"/>
              <a:t>年代的傳染病有關。</a:t>
            </a:r>
          </a:p>
        </p:txBody>
      </p:sp>
      <p:pic>
        <p:nvPicPr>
          <p:cNvPr id="13" name="內容版面配置區 12"/>
          <p:cNvPicPr>
            <a:picLocks noGrp="1" noChangeAspect="1"/>
          </p:cNvPicPr>
          <p:nvPr>
            <p:ph sz="half" idx="2"/>
          </p:nvPr>
        </p:nvPicPr>
        <p:blipFill>
          <a:blip r:embed="rId2"/>
          <a:stretch>
            <a:fillRect/>
          </a:stretch>
        </p:blipFill>
        <p:spPr>
          <a:xfrm>
            <a:off x="1722123" y="1521710"/>
            <a:ext cx="2370886" cy="3657940"/>
          </a:xfrm>
          <a:prstGeom prst="rect">
            <a:avLst/>
          </a:prstGeom>
        </p:spPr>
      </p:pic>
      <p:sp>
        <p:nvSpPr>
          <p:cNvPr id="8" name="文字版面配置區 7"/>
          <p:cNvSpPr>
            <a:spLocks noGrp="1"/>
          </p:cNvSpPr>
          <p:nvPr>
            <p:ph type="body" sz="quarter" idx="3"/>
          </p:nvPr>
        </p:nvSpPr>
        <p:spPr>
          <a:xfrm>
            <a:off x="5017417" y="832027"/>
            <a:ext cx="3467806" cy="576262"/>
          </a:xfrm>
        </p:spPr>
        <p:txBody>
          <a:bodyPr>
            <a:normAutofit fontScale="62500" lnSpcReduction="20000"/>
          </a:bodyPr>
          <a:lstStyle/>
          <a:p>
            <a:r>
              <a:rPr lang="zh-HK" altLang="en-US" dirty="0"/>
              <a:t>以下圖片於</a:t>
            </a:r>
            <a:r>
              <a:rPr lang="en-US" altLang="zh-HK" dirty="0"/>
              <a:t>1918</a:t>
            </a:r>
            <a:r>
              <a:rPr lang="zh-HK" altLang="en-US" dirty="0"/>
              <a:t>年歐洲的西班牙流感有關。</a:t>
            </a:r>
          </a:p>
        </p:txBody>
      </p:sp>
      <p:pic>
        <p:nvPicPr>
          <p:cNvPr id="11" name="內容版面配置區 10"/>
          <p:cNvPicPr>
            <a:picLocks noGrp="1" noChangeAspect="1"/>
          </p:cNvPicPr>
          <p:nvPr>
            <p:ph sz="quarter" idx="4"/>
          </p:nvPr>
        </p:nvPicPr>
        <p:blipFill>
          <a:blip r:embed="rId3"/>
          <a:stretch>
            <a:fillRect/>
          </a:stretch>
        </p:blipFill>
        <p:spPr>
          <a:xfrm>
            <a:off x="4945841" y="1596772"/>
            <a:ext cx="3623276" cy="3485592"/>
          </a:xfrm>
          <a:prstGeom prst="rect">
            <a:avLst/>
          </a:prstGeom>
        </p:spPr>
      </p:pic>
      <p:sp>
        <p:nvSpPr>
          <p:cNvPr id="15" name="文字方塊 14"/>
          <p:cNvSpPr txBox="1"/>
          <p:nvPr/>
        </p:nvSpPr>
        <p:spPr>
          <a:xfrm>
            <a:off x="1031819" y="5582568"/>
            <a:ext cx="4127400" cy="369332"/>
          </a:xfrm>
          <a:prstGeom prst="rect">
            <a:avLst/>
          </a:prstGeom>
          <a:solidFill>
            <a:srgbClr val="FFFF00"/>
          </a:solidFill>
        </p:spPr>
        <p:txBody>
          <a:bodyPr wrap="square" rtlCol="0">
            <a:spAutoFit/>
          </a:bodyPr>
          <a:lstStyle/>
          <a:p>
            <a:r>
              <a:rPr lang="zh-HK" altLang="en-US" dirty="0">
                <a:solidFill>
                  <a:srgbClr val="FF0000"/>
                </a:solidFill>
              </a:rPr>
              <a:t>積極宣傳，向民眾傳達正確防疫知識。</a:t>
            </a:r>
          </a:p>
        </p:txBody>
      </p:sp>
      <p:sp>
        <p:nvSpPr>
          <p:cNvPr id="9" name="橢圓 8"/>
          <p:cNvSpPr/>
          <p:nvPr/>
        </p:nvSpPr>
        <p:spPr>
          <a:xfrm rot="181882">
            <a:off x="1723524" y="1331157"/>
            <a:ext cx="2339673" cy="1189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橢圓 9"/>
          <p:cNvSpPr/>
          <p:nvPr/>
        </p:nvSpPr>
        <p:spPr>
          <a:xfrm rot="181882">
            <a:off x="5759021" y="4573055"/>
            <a:ext cx="2339673" cy="69803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2" name="內容版面配置區 4">
            <a:extLst>
              <a:ext uri="{FF2B5EF4-FFF2-40B4-BE49-F238E27FC236}">
                <a16:creationId xmlns:a16="http://schemas.microsoft.com/office/drawing/2014/main" id="{6E0D002F-AA10-4B72-B266-AE1FE2D21CDA}"/>
              </a:ext>
            </a:extLst>
          </p:cNvPr>
          <p:cNvPicPr>
            <a:picLocks noChangeAspect="1"/>
          </p:cNvPicPr>
          <p:nvPr/>
        </p:nvPicPr>
        <p:blipFill>
          <a:blip r:embed="rId4"/>
          <a:stretch>
            <a:fillRect/>
          </a:stretch>
        </p:blipFill>
        <p:spPr>
          <a:xfrm>
            <a:off x="7647377" y="5505824"/>
            <a:ext cx="1128206" cy="1124669"/>
          </a:xfrm>
          <a:prstGeom prst="rect">
            <a:avLst/>
          </a:prstGeom>
        </p:spPr>
      </p:pic>
      <p:sp>
        <p:nvSpPr>
          <p:cNvPr id="16" name="雲朵形圖說文字 9">
            <a:extLst>
              <a:ext uri="{FF2B5EF4-FFF2-40B4-BE49-F238E27FC236}">
                <a16:creationId xmlns:a16="http://schemas.microsoft.com/office/drawing/2014/main" id="{9F3E0E93-4979-4810-ADF1-5E7E5CDE194D}"/>
              </a:ext>
            </a:extLst>
          </p:cNvPr>
          <p:cNvSpPr/>
          <p:nvPr/>
        </p:nvSpPr>
        <p:spPr>
          <a:xfrm>
            <a:off x="5377333" y="5396816"/>
            <a:ext cx="2051930" cy="1078603"/>
          </a:xfrm>
          <a:prstGeom prst="cloudCallout">
            <a:avLst>
              <a:gd name="adj1" fmla="val 50959"/>
              <a:gd name="adj2" fmla="val 2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人類如何應對疫症？</a:t>
            </a:r>
          </a:p>
        </p:txBody>
      </p:sp>
    </p:spTree>
    <p:extLst>
      <p:ext uri="{BB962C8B-B14F-4D97-AF65-F5344CB8AC3E}">
        <p14:creationId xmlns:p14="http://schemas.microsoft.com/office/powerpoint/2010/main" val="16455639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982663" y="0"/>
            <a:ext cx="7805351" cy="753761"/>
          </a:xfrm>
        </p:spPr>
        <p:txBody>
          <a:bodyPr>
            <a:normAutofit/>
          </a:bodyPr>
          <a:lstStyle/>
          <a:p>
            <a:r>
              <a:rPr lang="zh-TW" altLang="en-US" sz="3600" dirty="0"/>
              <a:t>小結</a:t>
            </a:r>
            <a:r>
              <a:rPr lang="en-US" altLang="zh-TW" sz="3600" dirty="0"/>
              <a:t>—</a:t>
            </a:r>
            <a:r>
              <a:rPr lang="zh-HK" altLang="en-US" sz="3600" dirty="0"/>
              <a:t>人類如何應對</a:t>
            </a:r>
            <a:r>
              <a:rPr lang="zh-TW" altLang="en-US" sz="3600" dirty="0"/>
              <a:t>歷史上的</a:t>
            </a:r>
            <a:r>
              <a:rPr lang="zh-HK" altLang="en-US" sz="3600" dirty="0"/>
              <a:t>疫症</a:t>
            </a:r>
            <a:r>
              <a:rPr lang="zh-TW" altLang="en-US" sz="3600" dirty="0"/>
              <a:t>？</a:t>
            </a:r>
            <a:endParaRPr lang="zh-HK" altLang="en-US" sz="3600" dirty="0"/>
          </a:p>
        </p:txBody>
      </p:sp>
      <p:graphicFrame>
        <p:nvGraphicFramePr>
          <p:cNvPr id="5" name="內容版面配置區 8"/>
          <p:cNvGraphicFramePr>
            <a:graphicFrameLocks noGrp="1"/>
          </p:cNvGraphicFramePr>
          <p:nvPr>
            <p:ph idx="1"/>
            <p:extLst>
              <p:ext uri="{D42A27DB-BD31-4B8C-83A1-F6EECF244321}">
                <p14:modId xmlns:p14="http://schemas.microsoft.com/office/powerpoint/2010/main" val="4171949404"/>
              </p:ext>
            </p:extLst>
          </p:nvPr>
        </p:nvGraphicFramePr>
        <p:xfrm>
          <a:off x="982663" y="913534"/>
          <a:ext cx="7704137" cy="597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09195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64687" y="162258"/>
            <a:ext cx="8455482" cy="1752599"/>
          </a:xfrm>
        </p:spPr>
        <p:txBody>
          <a:bodyPr>
            <a:normAutofit/>
          </a:bodyPr>
          <a:lstStyle/>
          <a:p>
            <a:r>
              <a:rPr lang="en-US" altLang="zh-HK" sz="3600" dirty="0"/>
              <a:t>4. </a:t>
            </a:r>
            <a:r>
              <a:rPr lang="zh-HK" altLang="en-US" sz="3600" dirty="0"/>
              <a:t>我們從抗疫的歷史中得到什麼教訓？</a:t>
            </a:r>
          </a:p>
        </p:txBody>
      </p:sp>
      <p:sp>
        <p:nvSpPr>
          <p:cNvPr id="5" name="內容版面配置區 4"/>
          <p:cNvSpPr>
            <a:spLocks noGrp="1"/>
          </p:cNvSpPr>
          <p:nvPr>
            <p:ph sz="half" idx="1"/>
          </p:nvPr>
        </p:nvSpPr>
        <p:spPr>
          <a:xfrm>
            <a:off x="1202736" y="1338878"/>
            <a:ext cx="4495878" cy="3368674"/>
          </a:xfrm>
        </p:spPr>
        <p:txBody>
          <a:bodyPr>
            <a:normAutofit/>
          </a:bodyPr>
          <a:lstStyle/>
          <a:p>
            <a:r>
              <a:rPr lang="zh-HK" altLang="en-US" sz="3200" dirty="0"/>
              <a:t>在人類的抗疫史上，有甚麼事</a:t>
            </a:r>
            <a:r>
              <a:rPr lang="zh-TW" altLang="en-US" sz="3200" dirty="0"/>
              <a:t>應</a:t>
            </a:r>
            <a:r>
              <a:rPr lang="zh-HK" altLang="en-US" sz="3200" dirty="0"/>
              <a:t>引以為戒？</a:t>
            </a:r>
          </a:p>
        </p:txBody>
      </p:sp>
      <p:pic>
        <p:nvPicPr>
          <p:cNvPr id="7" name="內容版面配置區 6"/>
          <p:cNvPicPr>
            <a:picLocks noGrp="1" noChangeAspect="1"/>
          </p:cNvPicPr>
          <p:nvPr>
            <p:ph sz="half" idx="2"/>
          </p:nvPr>
        </p:nvPicPr>
        <p:blipFill>
          <a:blip r:embed="rId2"/>
          <a:stretch>
            <a:fillRect/>
          </a:stretch>
        </p:blipFill>
        <p:spPr>
          <a:xfrm>
            <a:off x="6381223" y="2459652"/>
            <a:ext cx="1944793" cy="1938696"/>
          </a:xfrm>
          <a:prstGeom prst="rect">
            <a:avLst/>
          </a:prstGeom>
        </p:spPr>
      </p:pic>
    </p:spTree>
    <p:extLst>
      <p:ext uri="{BB962C8B-B14F-4D97-AF65-F5344CB8AC3E}">
        <p14:creationId xmlns:p14="http://schemas.microsoft.com/office/powerpoint/2010/main" val="21763885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4207" y="-133195"/>
            <a:ext cx="8544685" cy="1459487"/>
          </a:xfrm>
        </p:spPr>
        <p:txBody>
          <a:bodyPr>
            <a:normAutofit/>
          </a:bodyPr>
          <a:lstStyle/>
          <a:p>
            <a:r>
              <a:rPr lang="en-US" altLang="zh-HK" sz="3600" dirty="0"/>
              <a:t>4. </a:t>
            </a:r>
            <a:r>
              <a:rPr lang="zh-HK" altLang="en-US" sz="3600" dirty="0"/>
              <a:t>我們從抗疫的歷史中得到什麼教訓？</a:t>
            </a:r>
          </a:p>
        </p:txBody>
      </p:sp>
      <p:sp>
        <p:nvSpPr>
          <p:cNvPr id="2" name="文字版面配置區 1"/>
          <p:cNvSpPr>
            <a:spLocks noGrp="1"/>
          </p:cNvSpPr>
          <p:nvPr>
            <p:ph type="body" idx="1"/>
          </p:nvPr>
        </p:nvSpPr>
        <p:spPr>
          <a:xfrm>
            <a:off x="951976" y="1190460"/>
            <a:ext cx="3456291" cy="576262"/>
          </a:xfrm>
        </p:spPr>
        <p:txBody>
          <a:bodyPr>
            <a:noAutofit/>
          </a:bodyPr>
          <a:lstStyle/>
          <a:p>
            <a:r>
              <a:rPr lang="zh-TW" altLang="en-US" sz="2400" dirty="0"/>
              <a:t>以下文字與歐洲中世紀的黑死病有關。</a:t>
            </a:r>
          </a:p>
        </p:txBody>
      </p:sp>
      <p:sp>
        <p:nvSpPr>
          <p:cNvPr id="5" name="內容版面配置區 4"/>
          <p:cNvSpPr>
            <a:spLocks noGrp="1"/>
          </p:cNvSpPr>
          <p:nvPr>
            <p:ph sz="half" idx="2"/>
          </p:nvPr>
        </p:nvSpPr>
        <p:spPr>
          <a:xfrm>
            <a:off x="736018" y="1867263"/>
            <a:ext cx="3672248" cy="2665259"/>
          </a:xfrm>
        </p:spPr>
        <p:txBody>
          <a:bodyPr>
            <a:noAutofit/>
          </a:bodyPr>
          <a:lstStyle/>
          <a:p>
            <a:pPr algn="just"/>
            <a:r>
              <a:rPr lang="en-US" altLang="zh-HK" sz="2400" dirty="0"/>
              <a:t>‘Jews were accused of causing the plague by poisoning town wells. The worst pogroms against this minority were carried out in Germany, where more than sixty major Jewish communities had been exterminated by 1351.’</a:t>
            </a:r>
          </a:p>
          <a:p>
            <a:pPr marL="0" indent="0" algn="r">
              <a:buNone/>
            </a:pPr>
            <a:r>
              <a:rPr lang="en-US" altLang="zh-HK" sz="2400" i="1" dirty="0"/>
              <a:t>The Essential World History</a:t>
            </a:r>
            <a:endParaRPr lang="zh-HK" altLang="en-US" sz="2400" i="1" dirty="0"/>
          </a:p>
        </p:txBody>
      </p:sp>
      <p:pic>
        <p:nvPicPr>
          <p:cNvPr id="12" name="內容版面配置區 4"/>
          <p:cNvPicPr>
            <a:picLocks noChangeAspect="1"/>
          </p:cNvPicPr>
          <p:nvPr/>
        </p:nvPicPr>
        <p:blipFill>
          <a:blip r:embed="rId2"/>
          <a:stretch>
            <a:fillRect/>
          </a:stretch>
        </p:blipFill>
        <p:spPr>
          <a:xfrm>
            <a:off x="7083576" y="4875926"/>
            <a:ext cx="1128206" cy="1124669"/>
          </a:xfrm>
          <a:prstGeom prst="rect">
            <a:avLst/>
          </a:prstGeom>
        </p:spPr>
      </p:pic>
      <p:sp>
        <p:nvSpPr>
          <p:cNvPr id="13" name="雲朵形圖說文字 12"/>
          <p:cNvSpPr/>
          <p:nvPr/>
        </p:nvSpPr>
        <p:spPr>
          <a:xfrm>
            <a:off x="5031646" y="3350938"/>
            <a:ext cx="2407122" cy="1295203"/>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你認為這樣的抗疫方法</a:t>
            </a:r>
            <a:r>
              <a:rPr lang="zh-TW" altLang="en-US" dirty="0"/>
              <a:t>有</a:t>
            </a:r>
            <a:r>
              <a:rPr lang="zh-HK" altLang="en-US" dirty="0"/>
              <a:t>甚麼錯誤？</a:t>
            </a:r>
          </a:p>
        </p:txBody>
      </p:sp>
    </p:spTree>
    <p:extLst>
      <p:ext uri="{BB962C8B-B14F-4D97-AF65-F5344CB8AC3E}">
        <p14:creationId xmlns:p14="http://schemas.microsoft.com/office/powerpoint/2010/main" val="4838569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951653" y="-498725"/>
            <a:ext cx="8192347" cy="1981200"/>
          </a:xfrm>
        </p:spPr>
        <p:txBody>
          <a:bodyPr>
            <a:normAutofit/>
          </a:bodyPr>
          <a:lstStyle/>
          <a:p>
            <a:r>
              <a:rPr lang="en-US" altLang="zh-HK" sz="3600" dirty="0"/>
              <a:t>4. </a:t>
            </a:r>
            <a:r>
              <a:rPr lang="zh-HK" altLang="en-US" sz="3600" dirty="0"/>
              <a:t>我們從抗疫的歷史中得到什麼教訓？</a:t>
            </a:r>
          </a:p>
        </p:txBody>
      </p:sp>
      <p:sp>
        <p:nvSpPr>
          <p:cNvPr id="2" name="文字版面配置區 1"/>
          <p:cNvSpPr>
            <a:spLocks noGrp="1"/>
          </p:cNvSpPr>
          <p:nvPr>
            <p:ph type="body" idx="1"/>
          </p:nvPr>
        </p:nvSpPr>
        <p:spPr>
          <a:xfrm>
            <a:off x="1167611" y="997513"/>
            <a:ext cx="3456291" cy="576262"/>
          </a:xfrm>
        </p:spPr>
        <p:txBody>
          <a:bodyPr>
            <a:noAutofit/>
          </a:bodyPr>
          <a:lstStyle/>
          <a:p>
            <a:r>
              <a:rPr lang="zh-TW" altLang="en-US" sz="2400" dirty="0"/>
              <a:t>以下文字與歐洲中世紀的黑死病有關。</a:t>
            </a:r>
          </a:p>
        </p:txBody>
      </p:sp>
      <p:sp>
        <p:nvSpPr>
          <p:cNvPr id="5" name="內容版面配置區 4"/>
          <p:cNvSpPr>
            <a:spLocks noGrp="1"/>
          </p:cNvSpPr>
          <p:nvPr>
            <p:ph sz="half" idx="2"/>
          </p:nvPr>
        </p:nvSpPr>
        <p:spPr>
          <a:xfrm>
            <a:off x="951653" y="1674316"/>
            <a:ext cx="3672248" cy="2665259"/>
          </a:xfrm>
        </p:spPr>
        <p:txBody>
          <a:bodyPr>
            <a:noAutofit/>
          </a:bodyPr>
          <a:lstStyle/>
          <a:p>
            <a:pPr algn="just"/>
            <a:r>
              <a:rPr lang="en-US" altLang="zh-HK" sz="2400" dirty="0"/>
              <a:t>‘Jews were accused of causing the plague by poisoning town wells. The worst pogroms against this minority were carried out in Germany, where </a:t>
            </a:r>
            <a:r>
              <a:rPr lang="en-US" altLang="zh-HK" sz="2400" dirty="0">
                <a:ln w="0"/>
                <a:solidFill>
                  <a:srgbClr val="FF0000"/>
                </a:solidFill>
                <a:effectLst>
                  <a:outerShdw blurRad="38100" dist="25400" dir="5400000" algn="ctr" rotWithShape="0">
                    <a:srgbClr val="6E747A">
                      <a:alpha val="43000"/>
                    </a:srgbClr>
                  </a:outerShdw>
                </a:effectLst>
              </a:rPr>
              <a:t>more than sixty major Jewish communities had been exterminated by 1351</a:t>
            </a:r>
            <a:r>
              <a:rPr lang="en-US" altLang="zh-HK" sz="2400" dirty="0"/>
              <a:t>.’</a:t>
            </a:r>
          </a:p>
          <a:p>
            <a:pPr marL="0" indent="0" algn="r">
              <a:buNone/>
            </a:pPr>
            <a:r>
              <a:rPr lang="en-US" altLang="zh-HK" sz="2400" i="1" dirty="0"/>
              <a:t>The Essential World History</a:t>
            </a:r>
            <a:endParaRPr lang="zh-HK" altLang="en-US" sz="2400" i="1" dirty="0"/>
          </a:p>
        </p:txBody>
      </p:sp>
      <p:pic>
        <p:nvPicPr>
          <p:cNvPr id="12" name="內容版面配置區 4"/>
          <p:cNvPicPr>
            <a:picLocks noChangeAspect="1"/>
          </p:cNvPicPr>
          <p:nvPr/>
        </p:nvPicPr>
        <p:blipFill>
          <a:blip r:embed="rId2"/>
          <a:stretch>
            <a:fillRect/>
          </a:stretch>
        </p:blipFill>
        <p:spPr>
          <a:xfrm>
            <a:off x="7083576" y="4875926"/>
            <a:ext cx="1128206" cy="1124669"/>
          </a:xfrm>
          <a:prstGeom prst="rect">
            <a:avLst/>
          </a:prstGeom>
        </p:spPr>
      </p:pic>
      <p:sp>
        <p:nvSpPr>
          <p:cNvPr id="13" name="雲朵形圖說文字 12"/>
          <p:cNvSpPr/>
          <p:nvPr/>
        </p:nvSpPr>
        <p:spPr>
          <a:xfrm>
            <a:off x="5031646" y="3350938"/>
            <a:ext cx="2407122" cy="1295203"/>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你認為這樣的抗疫方法</a:t>
            </a:r>
            <a:r>
              <a:rPr lang="zh-TW" altLang="en-US" dirty="0"/>
              <a:t>有</a:t>
            </a:r>
            <a:r>
              <a:rPr lang="zh-HK" altLang="en-US" dirty="0"/>
              <a:t>甚麼錯誤？</a:t>
            </a:r>
          </a:p>
        </p:txBody>
      </p:sp>
      <p:sp>
        <p:nvSpPr>
          <p:cNvPr id="14" name="文字方塊 13"/>
          <p:cNvSpPr txBox="1"/>
          <p:nvPr/>
        </p:nvSpPr>
        <p:spPr>
          <a:xfrm>
            <a:off x="2252360" y="5916470"/>
            <a:ext cx="3682313" cy="369332"/>
          </a:xfrm>
          <a:prstGeom prst="rect">
            <a:avLst/>
          </a:prstGeom>
          <a:solidFill>
            <a:srgbClr val="FFFF00"/>
          </a:solidFill>
        </p:spPr>
        <p:txBody>
          <a:bodyPr wrap="square" rtlCol="0">
            <a:spAutoFit/>
          </a:bodyPr>
          <a:lstStyle/>
          <a:p>
            <a:r>
              <a:rPr lang="zh-HK" altLang="en-US" dirty="0">
                <a:solidFill>
                  <a:srgbClr val="FF0000"/>
                </a:solidFill>
              </a:rPr>
              <a:t>欠缺理性分析，尋找代罪羔羊。</a:t>
            </a:r>
          </a:p>
        </p:txBody>
      </p:sp>
    </p:spTree>
    <p:extLst>
      <p:ext uri="{BB962C8B-B14F-4D97-AF65-F5344CB8AC3E}">
        <p14:creationId xmlns:p14="http://schemas.microsoft.com/office/powerpoint/2010/main" val="2130412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a:t>
            </a:r>
            <a:r>
              <a:rPr lang="zh-TW" altLang="en-US" dirty="0"/>
              <a:t>在歷史上，疫症曾在何時發生？</a:t>
            </a:r>
            <a:br>
              <a:rPr lang="zh-TW" altLang="en-US" dirty="0"/>
            </a:br>
            <a:r>
              <a:rPr lang="en-US" altLang="zh-HK" dirty="0"/>
              <a:t/>
            </a:r>
            <a:br>
              <a:rPr lang="en-US" altLang="zh-HK" dirty="0"/>
            </a:br>
            <a:endParaRPr lang="zh-HK" altLang="en-US" dirty="0"/>
          </a:p>
        </p:txBody>
      </p:sp>
      <p:pic>
        <p:nvPicPr>
          <p:cNvPr id="4" name="內容版面配置區 3"/>
          <p:cNvPicPr>
            <a:picLocks noGrp="1" noChangeAspect="1"/>
          </p:cNvPicPr>
          <p:nvPr>
            <p:ph sz="half" idx="1"/>
          </p:nvPr>
        </p:nvPicPr>
        <p:blipFill>
          <a:blip r:embed="rId2"/>
          <a:stretch>
            <a:fillRect/>
          </a:stretch>
        </p:blipFill>
        <p:spPr>
          <a:xfrm>
            <a:off x="1930325" y="1854379"/>
            <a:ext cx="5808281" cy="4195799"/>
          </a:xfrm>
          <a:prstGeom prst="rect">
            <a:avLst/>
          </a:prstGeom>
        </p:spPr>
      </p:pic>
      <p:sp>
        <p:nvSpPr>
          <p:cNvPr id="5" name="內容版面配置區 4"/>
          <p:cNvSpPr>
            <a:spLocks noGrp="1"/>
          </p:cNvSpPr>
          <p:nvPr>
            <p:ph sz="half" idx="2"/>
          </p:nvPr>
        </p:nvSpPr>
        <p:spPr>
          <a:xfrm>
            <a:off x="4946904" y="6144768"/>
            <a:ext cx="3739896" cy="713232"/>
          </a:xfrm>
        </p:spPr>
        <p:txBody>
          <a:bodyPr>
            <a:normAutofit fontScale="92500" lnSpcReduction="10000"/>
          </a:bodyPr>
          <a:lstStyle/>
          <a:p>
            <a:pPr marL="0" indent="0" algn="r">
              <a:buNone/>
            </a:pPr>
            <a:r>
              <a:rPr lang="en-US" altLang="zh-HK" dirty="0">
                <a:ln w="0"/>
                <a:solidFill>
                  <a:schemeClr val="accent1"/>
                </a:solidFill>
                <a:effectLst>
                  <a:outerShdw blurRad="38100" dist="25400" dir="5400000" algn="ctr" rotWithShape="0">
                    <a:srgbClr val="6E747A">
                      <a:alpha val="43000"/>
                    </a:srgbClr>
                  </a:outerShdw>
                </a:effectLst>
              </a:rPr>
              <a:t>The Plague of Athens</a:t>
            </a:r>
          </a:p>
          <a:p>
            <a:pPr marL="0" indent="0" algn="r">
              <a:buNone/>
            </a:pPr>
            <a:r>
              <a:rPr lang="en-US" altLang="zh-HK" dirty="0"/>
              <a:t>By </a:t>
            </a:r>
            <a:r>
              <a:rPr lang="en-US" altLang="zh-HK" dirty="0" err="1"/>
              <a:t>Michiel</a:t>
            </a:r>
            <a:r>
              <a:rPr lang="en-US" altLang="zh-HK" dirty="0"/>
              <a:t> </a:t>
            </a:r>
            <a:r>
              <a:rPr lang="en-US" altLang="zh-HK" dirty="0" err="1"/>
              <a:t>Sweerts</a:t>
            </a:r>
            <a:endParaRPr lang="en-US" altLang="zh-HK" dirty="0"/>
          </a:p>
        </p:txBody>
      </p:sp>
      <p:sp>
        <p:nvSpPr>
          <p:cNvPr id="6" name="文字方塊 5"/>
          <p:cNvSpPr txBox="1"/>
          <p:nvPr/>
        </p:nvSpPr>
        <p:spPr>
          <a:xfrm>
            <a:off x="2092411" y="6050178"/>
            <a:ext cx="4420356" cy="646331"/>
          </a:xfrm>
          <a:prstGeom prst="rect">
            <a:avLst/>
          </a:prstGeom>
          <a:solidFill>
            <a:srgbClr val="FFFF00"/>
          </a:solidFill>
        </p:spPr>
        <p:txBody>
          <a:bodyPr wrap="square" rtlCol="0">
            <a:spAutoFit/>
          </a:bodyPr>
          <a:lstStyle/>
          <a:p>
            <a:r>
              <a:rPr lang="zh-TW" altLang="en-US" dirty="0">
                <a:solidFill>
                  <a:srgbClr val="FF0000"/>
                </a:solidFill>
              </a:rPr>
              <a:t>著名油畫「雅典大瘟疫」描繪了</a:t>
            </a:r>
            <a:r>
              <a:rPr lang="zh-HK" altLang="en-US" dirty="0">
                <a:solidFill>
                  <a:srgbClr val="FF0000"/>
                </a:solidFill>
              </a:rPr>
              <a:t>公元前</a:t>
            </a:r>
            <a:r>
              <a:rPr lang="en-US" altLang="zh-HK" dirty="0">
                <a:solidFill>
                  <a:srgbClr val="FF0000"/>
                </a:solidFill>
              </a:rPr>
              <a:t>5</a:t>
            </a:r>
            <a:r>
              <a:rPr lang="zh-HK" altLang="en-US" dirty="0">
                <a:solidFill>
                  <a:srgbClr val="FF0000"/>
                </a:solidFill>
              </a:rPr>
              <a:t>世紀希臘雅典</a:t>
            </a:r>
            <a:r>
              <a:rPr lang="zh-TW" altLang="en-US" dirty="0">
                <a:solidFill>
                  <a:srgbClr val="FF0000"/>
                </a:solidFill>
              </a:rPr>
              <a:t>爆發疫症的情景</a:t>
            </a:r>
            <a:r>
              <a:rPr lang="zh-HK" altLang="en-US" dirty="0">
                <a:solidFill>
                  <a:srgbClr val="FF0000"/>
                </a:solidFill>
              </a:rPr>
              <a:t>。</a:t>
            </a:r>
          </a:p>
        </p:txBody>
      </p:sp>
    </p:spTree>
    <p:extLst>
      <p:ext uri="{BB962C8B-B14F-4D97-AF65-F5344CB8AC3E}">
        <p14:creationId xmlns:p14="http://schemas.microsoft.com/office/powerpoint/2010/main" val="19821888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133" y="-428159"/>
            <a:ext cx="8161867" cy="1981200"/>
          </a:xfrm>
        </p:spPr>
        <p:txBody>
          <a:bodyPr>
            <a:normAutofit/>
          </a:bodyPr>
          <a:lstStyle/>
          <a:p>
            <a:r>
              <a:rPr lang="en-US" altLang="zh-HK" sz="3600" dirty="0"/>
              <a:t>4. </a:t>
            </a:r>
            <a:r>
              <a:rPr lang="zh-HK" altLang="en-US" sz="3600" dirty="0"/>
              <a:t>我們從抗疫的歷史中得到什麼教訓？</a:t>
            </a:r>
          </a:p>
        </p:txBody>
      </p:sp>
      <p:sp>
        <p:nvSpPr>
          <p:cNvPr id="3" name="文字版面配置區 2"/>
          <p:cNvSpPr>
            <a:spLocks noGrp="1"/>
          </p:cNvSpPr>
          <p:nvPr>
            <p:ph type="body" idx="1"/>
          </p:nvPr>
        </p:nvSpPr>
        <p:spPr>
          <a:xfrm>
            <a:off x="1288271" y="1114958"/>
            <a:ext cx="3456291" cy="576262"/>
          </a:xfrm>
        </p:spPr>
        <p:txBody>
          <a:bodyPr>
            <a:normAutofit fontScale="62500" lnSpcReduction="20000"/>
          </a:bodyPr>
          <a:lstStyle/>
          <a:p>
            <a:r>
              <a:rPr lang="zh-TW" altLang="en-US" dirty="0"/>
              <a:t>下圖描繪了歐洲中世紀黑死病流行期間出現的自笞者*。</a:t>
            </a:r>
          </a:p>
        </p:txBody>
      </p:sp>
      <p:pic>
        <p:nvPicPr>
          <p:cNvPr id="7" name="內容版面配置區 6"/>
          <p:cNvPicPr>
            <a:picLocks noGrp="1" noChangeAspect="1"/>
          </p:cNvPicPr>
          <p:nvPr>
            <p:ph sz="half" idx="2"/>
          </p:nvPr>
        </p:nvPicPr>
        <p:blipFill>
          <a:blip r:embed="rId2"/>
          <a:stretch>
            <a:fillRect/>
          </a:stretch>
        </p:blipFill>
        <p:spPr>
          <a:xfrm>
            <a:off x="1231455" y="1691220"/>
            <a:ext cx="3322608" cy="2664183"/>
          </a:xfrm>
          <a:prstGeom prst="rect">
            <a:avLst/>
          </a:prstGeom>
        </p:spPr>
      </p:pic>
      <p:sp>
        <p:nvSpPr>
          <p:cNvPr id="8" name="文字方塊 7"/>
          <p:cNvSpPr txBox="1"/>
          <p:nvPr/>
        </p:nvSpPr>
        <p:spPr>
          <a:xfrm>
            <a:off x="1262667" y="4456560"/>
            <a:ext cx="3291396" cy="646331"/>
          </a:xfrm>
          <a:prstGeom prst="rect">
            <a:avLst/>
          </a:prstGeom>
          <a:noFill/>
        </p:spPr>
        <p:txBody>
          <a:bodyPr wrap="square" rtlCol="0">
            <a:spAutoFit/>
          </a:bodyPr>
          <a:lstStyle/>
          <a:p>
            <a:r>
              <a:rPr lang="en-US" altLang="zh-HK" dirty="0"/>
              <a:t>*</a:t>
            </a:r>
            <a:r>
              <a:rPr lang="zh-HK" altLang="en-US" dirty="0"/>
              <a:t>自笞者希望透過自殘以獲</a:t>
            </a:r>
            <a:r>
              <a:rPr lang="zh-TW" altLang="en-US" dirty="0"/>
              <a:t>得</a:t>
            </a:r>
            <a:r>
              <a:rPr lang="zh-HK" altLang="en-US" dirty="0"/>
              <a:t>神</a:t>
            </a:r>
            <a:r>
              <a:rPr lang="zh-TW" altLang="en-US" dirty="0"/>
              <a:t>明</a:t>
            </a:r>
            <a:r>
              <a:rPr lang="zh-HK" altLang="en-US" dirty="0"/>
              <a:t>的</a:t>
            </a:r>
            <a:r>
              <a:rPr lang="zh-TW" altLang="en-US" dirty="0"/>
              <a:t>寬</a:t>
            </a:r>
            <a:r>
              <a:rPr lang="zh-HK" altLang="en-US" dirty="0"/>
              <a:t>恕，停止黑死病。</a:t>
            </a:r>
          </a:p>
        </p:txBody>
      </p:sp>
      <p:sp>
        <p:nvSpPr>
          <p:cNvPr id="5" name="內容版面配置區 4">
            <a:extLst>
              <a:ext uri="{FF2B5EF4-FFF2-40B4-BE49-F238E27FC236}">
                <a16:creationId xmlns:a16="http://schemas.microsoft.com/office/drawing/2014/main" id="{B2CF7D30-CCF6-482B-864D-BCAEF83B5C5C}"/>
              </a:ext>
            </a:extLst>
          </p:cNvPr>
          <p:cNvSpPr>
            <a:spLocks noGrp="1"/>
          </p:cNvSpPr>
          <p:nvPr>
            <p:ph sz="quarter" idx="4"/>
          </p:nvPr>
        </p:nvSpPr>
        <p:spPr/>
        <p:txBody>
          <a:bodyPr/>
          <a:lstStyle/>
          <a:p>
            <a:endParaRPr lang="zh-HK" altLang="en-US"/>
          </a:p>
        </p:txBody>
      </p:sp>
      <p:pic>
        <p:nvPicPr>
          <p:cNvPr id="10" name="內容版面配置區 4">
            <a:extLst>
              <a:ext uri="{FF2B5EF4-FFF2-40B4-BE49-F238E27FC236}">
                <a16:creationId xmlns:a16="http://schemas.microsoft.com/office/drawing/2014/main" id="{59DF8C71-9492-46C4-ABB0-1B4F8467B277}"/>
              </a:ext>
            </a:extLst>
          </p:cNvPr>
          <p:cNvPicPr>
            <a:picLocks noChangeAspect="1"/>
          </p:cNvPicPr>
          <p:nvPr/>
        </p:nvPicPr>
        <p:blipFill>
          <a:blip r:embed="rId3"/>
          <a:stretch>
            <a:fillRect/>
          </a:stretch>
        </p:blipFill>
        <p:spPr>
          <a:xfrm>
            <a:off x="7083576" y="4875926"/>
            <a:ext cx="1128206" cy="1124669"/>
          </a:xfrm>
          <a:prstGeom prst="rect">
            <a:avLst/>
          </a:prstGeom>
        </p:spPr>
      </p:pic>
      <p:sp>
        <p:nvSpPr>
          <p:cNvPr id="11" name="雲朵形圖說文字 12">
            <a:extLst>
              <a:ext uri="{FF2B5EF4-FFF2-40B4-BE49-F238E27FC236}">
                <a16:creationId xmlns:a16="http://schemas.microsoft.com/office/drawing/2014/main" id="{8E3FD1A9-BF2B-4D31-BC48-A4EAAD0B7BF4}"/>
              </a:ext>
            </a:extLst>
          </p:cNvPr>
          <p:cNvSpPr/>
          <p:nvPr/>
        </p:nvSpPr>
        <p:spPr>
          <a:xfrm>
            <a:off x="5031646" y="3350938"/>
            <a:ext cx="2407122" cy="1295203"/>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你認為這樣的抗疫方法</a:t>
            </a:r>
            <a:r>
              <a:rPr lang="zh-TW" altLang="en-US" dirty="0"/>
              <a:t>有</a:t>
            </a:r>
            <a:r>
              <a:rPr lang="zh-HK" altLang="en-US" dirty="0"/>
              <a:t>甚麼錯誤？</a:t>
            </a:r>
          </a:p>
        </p:txBody>
      </p:sp>
    </p:spTree>
    <p:extLst>
      <p:ext uri="{BB962C8B-B14F-4D97-AF65-F5344CB8AC3E}">
        <p14:creationId xmlns:p14="http://schemas.microsoft.com/office/powerpoint/2010/main" val="34550292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203" y="-321068"/>
            <a:ext cx="8245687" cy="1981200"/>
          </a:xfrm>
        </p:spPr>
        <p:txBody>
          <a:bodyPr/>
          <a:lstStyle/>
          <a:p>
            <a:r>
              <a:rPr lang="zh-TW" altLang="en-US" dirty="0"/>
              <a:t>我們從抗疫的歷史中得到什麼教訓？</a:t>
            </a:r>
            <a:endParaRPr lang="zh-HK" altLang="en-US" dirty="0"/>
          </a:p>
        </p:txBody>
      </p:sp>
      <p:sp>
        <p:nvSpPr>
          <p:cNvPr id="3" name="文字版面配置區 2"/>
          <p:cNvSpPr>
            <a:spLocks noGrp="1"/>
          </p:cNvSpPr>
          <p:nvPr>
            <p:ph type="body" idx="1"/>
          </p:nvPr>
        </p:nvSpPr>
        <p:spPr>
          <a:xfrm>
            <a:off x="1157623" y="1329154"/>
            <a:ext cx="3456291" cy="576262"/>
          </a:xfrm>
        </p:spPr>
        <p:txBody>
          <a:bodyPr>
            <a:normAutofit fontScale="62500" lnSpcReduction="20000"/>
          </a:bodyPr>
          <a:lstStyle/>
          <a:p>
            <a:r>
              <a:rPr lang="zh-TW" altLang="en-US" dirty="0"/>
              <a:t>下圖描繪了歐洲中世紀黑死病流行期間出現的自笞者*。</a:t>
            </a:r>
          </a:p>
        </p:txBody>
      </p:sp>
      <p:pic>
        <p:nvPicPr>
          <p:cNvPr id="7" name="內容版面配置區 6"/>
          <p:cNvPicPr>
            <a:picLocks noGrp="1" noChangeAspect="1"/>
          </p:cNvPicPr>
          <p:nvPr>
            <p:ph sz="half" idx="2"/>
          </p:nvPr>
        </p:nvPicPr>
        <p:blipFill>
          <a:blip r:embed="rId2"/>
          <a:stretch>
            <a:fillRect/>
          </a:stretch>
        </p:blipFill>
        <p:spPr>
          <a:xfrm>
            <a:off x="1116413" y="2006573"/>
            <a:ext cx="3322608" cy="2664183"/>
          </a:xfrm>
          <a:prstGeom prst="rect">
            <a:avLst/>
          </a:prstGeom>
        </p:spPr>
      </p:pic>
      <p:sp>
        <p:nvSpPr>
          <p:cNvPr id="5" name="內容版面配置區 4">
            <a:extLst>
              <a:ext uri="{FF2B5EF4-FFF2-40B4-BE49-F238E27FC236}">
                <a16:creationId xmlns:a16="http://schemas.microsoft.com/office/drawing/2014/main" id="{E55A0BF0-3A75-4CE7-8F57-23F85D8324DC}"/>
              </a:ext>
            </a:extLst>
          </p:cNvPr>
          <p:cNvSpPr>
            <a:spLocks noGrp="1"/>
          </p:cNvSpPr>
          <p:nvPr>
            <p:ph sz="quarter" idx="4"/>
          </p:nvPr>
        </p:nvSpPr>
        <p:spPr/>
        <p:txBody>
          <a:bodyPr/>
          <a:lstStyle/>
          <a:p>
            <a:endParaRPr lang="zh-HK" altLang="en-US"/>
          </a:p>
        </p:txBody>
      </p:sp>
      <p:sp>
        <p:nvSpPr>
          <p:cNvPr id="8" name="文字方塊 7"/>
          <p:cNvSpPr txBox="1"/>
          <p:nvPr/>
        </p:nvSpPr>
        <p:spPr>
          <a:xfrm>
            <a:off x="1132019" y="4670756"/>
            <a:ext cx="3291396" cy="646331"/>
          </a:xfrm>
          <a:prstGeom prst="rect">
            <a:avLst/>
          </a:prstGeom>
          <a:noFill/>
        </p:spPr>
        <p:txBody>
          <a:bodyPr wrap="square" rtlCol="0">
            <a:spAutoFit/>
          </a:bodyPr>
          <a:lstStyle/>
          <a:p>
            <a:r>
              <a:rPr lang="en-US" altLang="zh-HK" dirty="0"/>
              <a:t>*</a:t>
            </a:r>
            <a:r>
              <a:rPr lang="zh-HK" altLang="en-US" dirty="0"/>
              <a:t>自笞者希望透過自殘以獲</a:t>
            </a:r>
            <a:r>
              <a:rPr lang="zh-TW" altLang="en-US" dirty="0"/>
              <a:t>得</a:t>
            </a:r>
            <a:r>
              <a:rPr lang="zh-HK" altLang="en-US" dirty="0"/>
              <a:t>神</a:t>
            </a:r>
            <a:r>
              <a:rPr lang="zh-TW" altLang="en-US" dirty="0"/>
              <a:t>明</a:t>
            </a:r>
            <a:r>
              <a:rPr lang="zh-HK" altLang="en-US" dirty="0"/>
              <a:t>的</a:t>
            </a:r>
            <a:r>
              <a:rPr lang="zh-TW" altLang="en-US" dirty="0"/>
              <a:t>寬</a:t>
            </a:r>
            <a:r>
              <a:rPr lang="zh-HK" altLang="en-US" dirty="0"/>
              <a:t>恕，停止黑死病。</a:t>
            </a:r>
          </a:p>
        </p:txBody>
      </p:sp>
      <p:sp>
        <p:nvSpPr>
          <p:cNvPr id="10" name="文字方塊 9"/>
          <p:cNvSpPr txBox="1"/>
          <p:nvPr/>
        </p:nvSpPr>
        <p:spPr>
          <a:xfrm>
            <a:off x="4957266" y="2051889"/>
            <a:ext cx="3682313" cy="369332"/>
          </a:xfrm>
          <a:prstGeom prst="rect">
            <a:avLst/>
          </a:prstGeom>
          <a:solidFill>
            <a:srgbClr val="FFFF00"/>
          </a:solidFill>
        </p:spPr>
        <p:txBody>
          <a:bodyPr wrap="square" rtlCol="0">
            <a:spAutoFit/>
          </a:bodyPr>
          <a:lstStyle/>
          <a:p>
            <a:r>
              <a:rPr lang="zh-HK" altLang="en-US" dirty="0">
                <a:solidFill>
                  <a:srgbClr val="FF0000"/>
                </a:solidFill>
              </a:rPr>
              <a:t>欠缺科學精神，訴諸迷信方法。</a:t>
            </a:r>
          </a:p>
        </p:txBody>
      </p:sp>
      <p:sp>
        <p:nvSpPr>
          <p:cNvPr id="11" name="橢圓 10"/>
          <p:cNvSpPr/>
          <p:nvPr/>
        </p:nvSpPr>
        <p:spPr>
          <a:xfrm>
            <a:off x="1116413" y="1905416"/>
            <a:ext cx="1924641" cy="18940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2" name="內容版面配置區 4">
            <a:extLst>
              <a:ext uri="{FF2B5EF4-FFF2-40B4-BE49-F238E27FC236}">
                <a16:creationId xmlns:a16="http://schemas.microsoft.com/office/drawing/2014/main" id="{60134F70-8F60-4931-9B3C-EC9BD1D853F1}"/>
              </a:ext>
            </a:extLst>
          </p:cNvPr>
          <p:cNvPicPr>
            <a:picLocks noChangeAspect="1"/>
          </p:cNvPicPr>
          <p:nvPr/>
        </p:nvPicPr>
        <p:blipFill>
          <a:blip r:embed="rId3"/>
          <a:stretch>
            <a:fillRect/>
          </a:stretch>
        </p:blipFill>
        <p:spPr>
          <a:xfrm>
            <a:off x="7083576" y="4875926"/>
            <a:ext cx="1128206" cy="1124669"/>
          </a:xfrm>
          <a:prstGeom prst="rect">
            <a:avLst/>
          </a:prstGeom>
        </p:spPr>
      </p:pic>
      <p:sp>
        <p:nvSpPr>
          <p:cNvPr id="13" name="雲朵形圖說文字 12">
            <a:extLst>
              <a:ext uri="{FF2B5EF4-FFF2-40B4-BE49-F238E27FC236}">
                <a16:creationId xmlns:a16="http://schemas.microsoft.com/office/drawing/2014/main" id="{1C756046-A1E0-4837-A1CC-9E7898F1E2F1}"/>
              </a:ext>
            </a:extLst>
          </p:cNvPr>
          <p:cNvSpPr/>
          <p:nvPr/>
        </p:nvSpPr>
        <p:spPr>
          <a:xfrm>
            <a:off x="5031646" y="3350938"/>
            <a:ext cx="2407122" cy="1295203"/>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你認為這樣的抗疫方法</a:t>
            </a:r>
            <a:r>
              <a:rPr lang="zh-TW" altLang="en-US" dirty="0"/>
              <a:t>有</a:t>
            </a:r>
            <a:r>
              <a:rPr lang="zh-HK" altLang="en-US" dirty="0"/>
              <a:t>甚麼錯誤？</a:t>
            </a:r>
          </a:p>
        </p:txBody>
      </p:sp>
    </p:spTree>
    <p:extLst>
      <p:ext uri="{BB962C8B-B14F-4D97-AF65-F5344CB8AC3E}">
        <p14:creationId xmlns:p14="http://schemas.microsoft.com/office/powerpoint/2010/main" val="33903940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4207" y="-133195"/>
            <a:ext cx="8544685" cy="1981200"/>
          </a:xfrm>
        </p:spPr>
        <p:txBody>
          <a:bodyPr>
            <a:normAutofit/>
          </a:bodyPr>
          <a:lstStyle/>
          <a:p>
            <a:r>
              <a:rPr lang="en-US" altLang="zh-HK" sz="3600" dirty="0"/>
              <a:t>4. </a:t>
            </a:r>
            <a:r>
              <a:rPr lang="zh-HK" altLang="en-US" sz="3600" dirty="0"/>
              <a:t>我們從抗疫的歷史中得到什麼教訓？</a:t>
            </a:r>
          </a:p>
        </p:txBody>
      </p:sp>
      <p:sp>
        <p:nvSpPr>
          <p:cNvPr id="2" name="文字版面配置區 1"/>
          <p:cNvSpPr>
            <a:spLocks noGrp="1"/>
          </p:cNvSpPr>
          <p:nvPr>
            <p:ph type="body" idx="1"/>
          </p:nvPr>
        </p:nvSpPr>
        <p:spPr>
          <a:xfrm>
            <a:off x="951976" y="1190460"/>
            <a:ext cx="3924823" cy="576262"/>
          </a:xfrm>
        </p:spPr>
        <p:txBody>
          <a:bodyPr>
            <a:noAutofit/>
          </a:bodyPr>
          <a:lstStyle/>
          <a:p>
            <a:r>
              <a:rPr lang="zh-TW" altLang="en-US" sz="2400" dirty="0"/>
              <a:t>以下文字與癲癇症有關。</a:t>
            </a:r>
          </a:p>
        </p:txBody>
      </p:sp>
      <p:sp>
        <p:nvSpPr>
          <p:cNvPr id="5" name="內容版面配置區 4"/>
          <p:cNvSpPr>
            <a:spLocks noGrp="1"/>
          </p:cNvSpPr>
          <p:nvPr>
            <p:ph sz="half" idx="2"/>
          </p:nvPr>
        </p:nvSpPr>
        <p:spPr>
          <a:xfrm>
            <a:off x="834206" y="1848005"/>
            <a:ext cx="4240714" cy="3716673"/>
          </a:xfrm>
        </p:spPr>
        <p:txBody>
          <a:bodyPr>
            <a:noAutofit/>
          </a:bodyPr>
          <a:lstStyle/>
          <a:p>
            <a:pPr algn="just"/>
            <a:r>
              <a:rPr lang="zh-CN" altLang="en-US" sz="2000" dirty="0">
                <a:latin typeface="+mn-ea"/>
              </a:rPr>
              <a:t>癲癇是世界上最早確認的病症之一，</a:t>
            </a:r>
            <a:r>
              <a:rPr lang="zh-CN" altLang="en-US" sz="2000" dirty="0"/>
              <a:t>具有可以追溯到西元前</a:t>
            </a:r>
            <a:r>
              <a:rPr lang="en-US" altLang="zh-CN" sz="2000" dirty="0"/>
              <a:t>4000</a:t>
            </a:r>
            <a:r>
              <a:rPr lang="zh-CN" altLang="en-US" sz="2000" dirty="0"/>
              <a:t>年的文字記載。數世紀以來，人們對癲癇存有恐懼、</a:t>
            </a:r>
            <a:r>
              <a:rPr lang="zh-CN" altLang="en-US" sz="2000" dirty="0">
                <a:ea typeface="標楷體" panose="03000509000000000000" pitchFamily="65" charset="-120"/>
              </a:rPr>
              <a:t>誤解、歧視</a:t>
            </a:r>
            <a:r>
              <a:rPr lang="zh-TW" altLang="en-US" sz="2000" dirty="0">
                <a:ea typeface="標楷體" panose="03000509000000000000" pitchFamily="65" charset="-120"/>
              </a:rPr>
              <a:t>，</a:t>
            </a:r>
            <a:r>
              <a:rPr lang="zh-CN" altLang="en-US" sz="2000" dirty="0">
                <a:ea typeface="標楷體" panose="03000509000000000000" pitchFamily="65" charset="-120"/>
              </a:rPr>
              <a:t>並視之為社會恥辱。</a:t>
            </a:r>
            <a:r>
              <a:rPr lang="zh-TW" altLang="en-US" sz="2000" dirty="0">
                <a:ea typeface="標楷體" panose="03000509000000000000" pitchFamily="65" charset="-120"/>
              </a:rPr>
              <a:t>世界各地的癲癇病患者往往被歧視及受到不公平對待。例如在英國，直到</a:t>
            </a:r>
            <a:r>
              <a:rPr lang="en-US" altLang="zh-TW" sz="2000" dirty="0">
                <a:ea typeface="標楷體" panose="03000509000000000000" pitchFamily="65" charset="-120"/>
              </a:rPr>
              <a:t>1971</a:t>
            </a:r>
            <a:r>
              <a:rPr lang="zh-TW" altLang="en-US" sz="2000" dirty="0">
                <a:ea typeface="標楷體" panose="03000509000000000000" pitchFamily="65" charset="-120"/>
              </a:rPr>
              <a:t>年才廢除禁止癲癇患者結婚的一項法律；在美國，直至上世紀</a:t>
            </a:r>
            <a:r>
              <a:rPr lang="en-US" altLang="zh-TW" sz="2000" dirty="0">
                <a:ea typeface="標楷體" panose="03000509000000000000" pitchFamily="65" charset="-120"/>
              </a:rPr>
              <a:t>70</a:t>
            </a:r>
            <a:r>
              <a:rPr lang="zh-TW" altLang="en-US" sz="2000" dirty="0">
                <a:ea typeface="標楷體" panose="03000509000000000000" pitchFamily="65" charset="-120"/>
              </a:rPr>
              <a:t>年代，法律上還禁止癲癇患者進入餐廳</a:t>
            </a:r>
            <a:r>
              <a:rPr lang="zh-TW" altLang="en-US" sz="2000" dirty="0">
                <a:latin typeface="標楷體" panose="03000509000000000000" pitchFamily="65" charset="-120"/>
                <a:ea typeface="標楷體" panose="03000509000000000000" pitchFamily="65" charset="-120"/>
              </a:rPr>
              <a:t>、劇院、娛樂中心和其它公共建築。因此，癲癇病患者不願讓人知道自己患有這種疾病。</a:t>
            </a:r>
            <a:endParaRPr lang="en-US" altLang="zh-TW" sz="2000" dirty="0">
              <a:latin typeface="標楷體" panose="03000509000000000000" pitchFamily="65" charset="-120"/>
              <a:ea typeface="標楷體" panose="03000509000000000000" pitchFamily="65" charset="-120"/>
            </a:endParaRPr>
          </a:p>
          <a:p>
            <a:pPr marL="0" indent="0" algn="r">
              <a:buNone/>
            </a:pPr>
            <a:r>
              <a:rPr lang="zh-HK" altLang="en-US" sz="1400" dirty="0">
                <a:latin typeface="+mn-ea"/>
              </a:rPr>
              <a:t>世界衛生組織網頁</a:t>
            </a:r>
            <a:endParaRPr lang="en-US" altLang="zh-TW" sz="1400" dirty="0">
              <a:latin typeface="+mn-ea"/>
            </a:endParaRPr>
          </a:p>
          <a:p>
            <a:pPr algn="just"/>
            <a:endParaRPr lang="zh-HK" altLang="en-US" sz="2000" dirty="0"/>
          </a:p>
        </p:txBody>
      </p:sp>
      <p:pic>
        <p:nvPicPr>
          <p:cNvPr id="12" name="內容版面配置區 4"/>
          <p:cNvPicPr>
            <a:picLocks noChangeAspect="1"/>
          </p:cNvPicPr>
          <p:nvPr/>
        </p:nvPicPr>
        <p:blipFill>
          <a:blip r:embed="rId2"/>
          <a:stretch>
            <a:fillRect/>
          </a:stretch>
        </p:blipFill>
        <p:spPr>
          <a:xfrm>
            <a:off x="7083576" y="4875926"/>
            <a:ext cx="1128206" cy="1124669"/>
          </a:xfrm>
          <a:prstGeom prst="rect">
            <a:avLst/>
          </a:prstGeom>
        </p:spPr>
      </p:pic>
      <p:sp>
        <p:nvSpPr>
          <p:cNvPr id="13" name="雲朵形圖說文字 12"/>
          <p:cNvSpPr/>
          <p:nvPr/>
        </p:nvSpPr>
        <p:spPr>
          <a:xfrm>
            <a:off x="5202334" y="2877312"/>
            <a:ext cx="3180136" cy="1585949"/>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資料</a:t>
            </a:r>
            <a:r>
              <a:rPr lang="zh-TW" altLang="en-US" dirty="0"/>
              <a:t>反映了人類在抗疫歷史中出現過哪些不當的行為</a:t>
            </a:r>
            <a:r>
              <a:rPr lang="zh-HK" altLang="en-US" dirty="0"/>
              <a:t>？</a:t>
            </a:r>
          </a:p>
        </p:txBody>
      </p:sp>
    </p:spTree>
    <p:extLst>
      <p:ext uri="{BB962C8B-B14F-4D97-AF65-F5344CB8AC3E}">
        <p14:creationId xmlns:p14="http://schemas.microsoft.com/office/powerpoint/2010/main" val="17349944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4207" y="-133195"/>
            <a:ext cx="8544685" cy="1981200"/>
          </a:xfrm>
        </p:spPr>
        <p:txBody>
          <a:bodyPr>
            <a:normAutofit/>
          </a:bodyPr>
          <a:lstStyle/>
          <a:p>
            <a:r>
              <a:rPr lang="en-US" altLang="zh-HK" sz="3600" dirty="0"/>
              <a:t>4. </a:t>
            </a:r>
            <a:r>
              <a:rPr lang="zh-HK" altLang="en-US" sz="3600" dirty="0"/>
              <a:t>我們從抗疫的歷史中得到什麼教訓？</a:t>
            </a:r>
            <a:r>
              <a:rPr lang="en-US" altLang="zh-HK" sz="3600" dirty="0"/>
              <a:t/>
            </a:r>
            <a:br>
              <a:rPr lang="en-US" altLang="zh-HK" sz="3600" dirty="0"/>
            </a:br>
            <a:endParaRPr lang="zh-HK" altLang="en-US" sz="3600" dirty="0"/>
          </a:p>
        </p:txBody>
      </p:sp>
      <p:sp>
        <p:nvSpPr>
          <p:cNvPr id="2" name="文字版面配置區 1"/>
          <p:cNvSpPr>
            <a:spLocks noGrp="1"/>
          </p:cNvSpPr>
          <p:nvPr>
            <p:ph type="body" idx="1"/>
          </p:nvPr>
        </p:nvSpPr>
        <p:spPr>
          <a:xfrm>
            <a:off x="951976" y="1190460"/>
            <a:ext cx="3924823" cy="576262"/>
          </a:xfrm>
        </p:spPr>
        <p:txBody>
          <a:bodyPr>
            <a:noAutofit/>
          </a:bodyPr>
          <a:lstStyle/>
          <a:p>
            <a:r>
              <a:rPr lang="zh-TW" altLang="en-US" sz="2400" dirty="0"/>
              <a:t>以下文字與癲癇症有關。</a:t>
            </a:r>
          </a:p>
        </p:txBody>
      </p:sp>
      <p:sp>
        <p:nvSpPr>
          <p:cNvPr id="5" name="內容版面配置區 4"/>
          <p:cNvSpPr>
            <a:spLocks noGrp="1"/>
          </p:cNvSpPr>
          <p:nvPr>
            <p:ph sz="half" idx="2"/>
          </p:nvPr>
        </p:nvSpPr>
        <p:spPr>
          <a:xfrm>
            <a:off x="834206" y="1848005"/>
            <a:ext cx="4042593" cy="3716673"/>
          </a:xfrm>
        </p:spPr>
        <p:txBody>
          <a:bodyPr>
            <a:noAutofit/>
          </a:bodyPr>
          <a:lstStyle/>
          <a:p>
            <a:pPr algn="just"/>
            <a:r>
              <a:rPr lang="zh-CN" altLang="en-US" sz="2000" dirty="0">
                <a:latin typeface="+mn-ea"/>
              </a:rPr>
              <a:t>癲癇是世界上最早確認的病症之一，</a:t>
            </a:r>
            <a:r>
              <a:rPr lang="zh-CN" altLang="en-US" sz="2000" dirty="0"/>
              <a:t>具有可以追溯到西元前</a:t>
            </a:r>
            <a:r>
              <a:rPr lang="en-US" altLang="zh-CN" sz="2000" dirty="0"/>
              <a:t>4000</a:t>
            </a:r>
            <a:r>
              <a:rPr lang="zh-CN" altLang="en-US" sz="2000" dirty="0"/>
              <a:t>年的文字記載。數世紀以來，</a:t>
            </a:r>
            <a:r>
              <a:rPr lang="zh-CN" altLang="en-US" sz="2000" dirty="0">
                <a:solidFill>
                  <a:srgbClr val="FF0000"/>
                </a:solidFill>
              </a:rPr>
              <a:t>人們對癲癇存有恐懼、</a:t>
            </a:r>
            <a:r>
              <a:rPr lang="zh-CN" altLang="en-US" sz="2000" dirty="0">
                <a:solidFill>
                  <a:srgbClr val="FF0000"/>
                </a:solidFill>
                <a:ea typeface="標楷體" panose="03000509000000000000" pitchFamily="65" charset="-120"/>
              </a:rPr>
              <a:t>誤解、歧視</a:t>
            </a:r>
            <a:r>
              <a:rPr lang="zh-TW" altLang="en-US" sz="2000" dirty="0">
                <a:solidFill>
                  <a:srgbClr val="FF0000"/>
                </a:solidFill>
                <a:ea typeface="標楷體" panose="03000509000000000000" pitchFamily="65" charset="-120"/>
              </a:rPr>
              <a:t>，</a:t>
            </a:r>
            <a:r>
              <a:rPr lang="zh-CN" altLang="en-US" sz="2000" dirty="0">
                <a:solidFill>
                  <a:srgbClr val="FF0000"/>
                </a:solidFill>
                <a:ea typeface="標楷體" panose="03000509000000000000" pitchFamily="65" charset="-120"/>
              </a:rPr>
              <a:t>並視之為社會恥辱</a:t>
            </a:r>
            <a:r>
              <a:rPr lang="zh-CN" altLang="en-US" sz="2000" dirty="0">
                <a:ea typeface="標楷體" panose="03000509000000000000" pitchFamily="65" charset="-120"/>
              </a:rPr>
              <a:t>。</a:t>
            </a:r>
            <a:r>
              <a:rPr lang="zh-TW" altLang="en-US" sz="2000" dirty="0">
                <a:ea typeface="標楷體" panose="03000509000000000000" pitchFamily="65" charset="-120"/>
              </a:rPr>
              <a:t>世界各地的癲癇病患者往往</a:t>
            </a:r>
            <a:r>
              <a:rPr lang="zh-TW" altLang="en-US" sz="2000" dirty="0">
                <a:solidFill>
                  <a:srgbClr val="FF0000"/>
                </a:solidFill>
                <a:ea typeface="標楷體" panose="03000509000000000000" pitchFamily="65" charset="-120"/>
              </a:rPr>
              <a:t>被歧視及受到不公平對待</a:t>
            </a:r>
            <a:r>
              <a:rPr lang="zh-TW" altLang="en-US" sz="2000" dirty="0">
                <a:ea typeface="標楷體" panose="03000509000000000000" pitchFamily="65" charset="-120"/>
              </a:rPr>
              <a:t>。例如在英國，直到</a:t>
            </a:r>
            <a:r>
              <a:rPr lang="en-US" altLang="zh-TW" sz="2000" dirty="0">
                <a:ea typeface="標楷體" panose="03000509000000000000" pitchFamily="65" charset="-120"/>
              </a:rPr>
              <a:t>1971</a:t>
            </a:r>
            <a:r>
              <a:rPr lang="zh-TW" altLang="en-US" sz="2000" dirty="0">
                <a:ea typeface="標楷體" panose="03000509000000000000" pitchFamily="65" charset="-120"/>
              </a:rPr>
              <a:t>年才廢除禁止癲癇患者結婚的一項法律；在美國，直至上世紀</a:t>
            </a:r>
            <a:r>
              <a:rPr lang="en-US" altLang="zh-TW" sz="2000" dirty="0">
                <a:ea typeface="標楷體" panose="03000509000000000000" pitchFamily="65" charset="-120"/>
              </a:rPr>
              <a:t>70</a:t>
            </a:r>
            <a:r>
              <a:rPr lang="zh-TW" altLang="en-US" sz="2000" dirty="0">
                <a:ea typeface="標楷體" panose="03000509000000000000" pitchFamily="65" charset="-120"/>
              </a:rPr>
              <a:t>年代，法律上還禁止癲癇患者進入餐廳</a:t>
            </a:r>
            <a:r>
              <a:rPr lang="zh-TW" altLang="en-US" sz="2000" dirty="0">
                <a:latin typeface="標楷體" panose="03000509000000000000" pitchFamily="65" charset="-120"/>
                <a:ea typeface="標楷體" panose="03000509000000000000" pitchFamily="65" charset="-120"/>
              </a:rPr>
              <a:t>、劇院、娛樂中心和其它公共建築。因此，</a:t>
            </a:r>
            <a:r>
              <a:rPr lang="zh-TW" altLang="en-US" sz="2000" dirty="0">
                <a:solidFill>
                  <a:srgbClr val="FF0000"/>
                </a:solidFill>
                <a:latin typeface="標楷體" panose="03000509000000000000" pitchFamily="65" charset="-120"/>
                <a:ea typeface="標楷體" panose="03000509000000000000" pitchFamily="65" charset="-120"/>
              </a:rPr>
              <a:t>癲癇病患者不願讓人知道自己患有這種疾病</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0" indent="0" algn="r">
              <a:buNone/>
            </a:pPr>
            <a:r>
              <a:rPr lang="zh-HK" altLang="en-US" sz="1400" dirty="0">
                <a:latin typeface="+mn-ea"/>
              </a:rPr>
              <a:t>世界衛生組織網頁</a:t>
            </a:r>
            <a:endParaRPr lang="en-US" altLang="zh-TW" sz="1400" dirty="0">
              <a:latin typeface="+mn-ea"/>
            </a:endParaRPr>
          </a:p>
          <a:p>
            <a:pPr algn="just"/>
            <a:endParaRPr lang="zh-HK" altLang="en-US" sz="2000" dirty="0"/>
          </a:p>
        </p:txBody>
      </p:sp>
      <p:pic>
        <p:nvPicPr>
          <p:cNvPr id="12" name="內容版面配置區 4"/>
          <p:cNvPicPr>
            <a:picLocks noChangeAspect="1"/>
          </p:cNvPicPr>
          <p:nvPr/>
        </p:nvPicPr>
        <p:blipFill>
          <a:blip r:embed="rId2"/>
          <a:stretch>
            <a:fillRect/>
          </a:stretch>
        </p:blipFill>
        <p:spPr>
          <a:xfrm>
            <a:off x="7833219" y="2157439"/>
            <a:ext cx="1128206" cy="1124669"/>
          </a:xfrm>
          <a:prstGeom prst="rect">
            <a:avLst/>
          </a:prstGeom>
        </p:spPr>
      </p:pic>
      <p:sp>
        <p:nvSpPr>
          <p:cNvPr id="13" name="雲朵形圖說文字 12"/>
          <p:cNvSpPr/>
          <p:nvPr/>
        </p:nvSpPr>
        <p:spPr>
          <a:xfrm>
            <a:off x="4994568" y="973747"/>
            <a:ext cx="3180136" cy="1585949"/>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資料</a:t>
            </a:r>
            <a:r>
              <a:rPr lang="zh-TW" altLang="en-US" dirty="0"/>
              <a:t>反映了人類在抗疫歷史中出現過哪些不當的行為</a:t>
            </a:r>
            <a:r>
              <a:rPr lang="zh-HK" altLang="en-US" dirty="0"/>
              <a:t>？</a:t>
            </a:r>
          </a:p>
        </p:txBody>
      </p:sp>
      <p:sp>
        <p:nvSpPr>
          <p:cNvPr id="7" name="文字方塊 6"/>
          <p:cNvSpPr txBox="1"/>
          <p:nvPr/>
        </p:nvSpPr>
        <p:spPr>
          <a:xfrm>
            <a:off x="4994568" y="3345246"/>
            <a:ext cx="3682313" cy="1477328"/>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zh-HK" altLang="en-US" dirty="0" smtClean="0">
                <a:solidFill>
                  <a:srgbClr val="FF0000"/>
                </a:solidFill>
              </a:rPr>
              <a:t>流傳欠</a:t>
            </a:r>
            <a:r>
              <a:rPr lang="zh-HK" altLang="en-US" dirty="0">
                <a:solidFill>
                  <a:srgbClr val="FF0000"/>
                </a:solidFill>
              </a:rPr>
              <a:t>準確的訊息。</a:t>
            </a:r>
            <a:endParaRPr lang="en-US" altLang="zh-HK" dirty="0">
              <a:solidFill>
                <a:srgbClr val="FF0000"/>
              </a:solidFill>
            </a:endParaRPr>
          </a:p>
          <a:p>
            <a:pPr marL="285750" indent="-285750">
              <a:buFont typeface="Arial" panose="020B0604020202020204" pitchFamily="34" charset="0"/>
              <a:buChar char="•"/>
            </a:pPr>
            <a:r>
              <a:rPr lang="zh-HK" altLang="en-US" dirty="0">
                <a:solidFill>
                  <a:srgbClr val="FF0000"/>
                </a:solidFill>
              </a:rPr>
              <a:t>存在因誤解而產生的恐懼。</a:t>
            </a:r>
            <a:endParaRPr lang="en-US" altLang="zh-HK" dirty="0">
              <a:solidFill>
                <a:srgbClr val="FF0000"/>
              </a:solidFill>
            </a:endParaRPr>
          </a:p>
          <a:p>
            <a:pPr marL="285750" indent="-285750">
              <a:buFont typeface="Arial" panose="020B0604020202020204" pitchFamily="34" charset="0"/>
              <a:buChar char="•"/>
            </a:pPr>
            <a:r>
              <a:rPr lang="zh-HK" altLang="en-US" dirty="0">
                <a:solidFill>
                  <a:srgbClr val="FF0000"/>
                </a:solidFill>
              </a:rPr>
              <a:t>歧視患病</a:t>
            </a:r>
            <a:r>
              <a:rPr lang="zh-HK" altLang="en-US" dirty="0" smtClean="0">
                <a:solidFill>
                  <a:srgbClr val="FF0000"/>
                </a:solidFill>
              </a:rPr>
              <a:t>者</a:t>
            </a:r>
            <a:r>
              <a:rPr lang="zh-HK" altLang="en-US" dirty="0">
                <a:solidFill>
                  <a:srgbClr val="FF0000"/>
                </a:solidFill>
              </a:rPr>
              <a:t>。</a:t>
            </a:r>
            <a:endParaRPr lang="en-US" altLang="zh-HK" dirty="0">
              <a:solidFill>
                <a:srgbClr val="FF0000"/>
              </a:solidFill>
            </a:endParaRPr>
          </a:p>
          <a:p>
            <a:pPr marL="285750" indent="-285750">
              <a:buFont typeface="Arial" panose="020B0604020202020204" pitchFamily="34" charset="0"/>
              <a:buChar char="•"/>
            </a:pPr>
            <a:r>
              <a:rPr lang="zh-HK" altLang="en-US" dirty="0">
                <a:solidFill>
                  <a:srgbClr val="FF0000"/>
                </a:solidFill>
              </a:rPr>
              <a:t>因害怕不被接納而令患者隱瞞病情，延誤治療。</a:t>
            </a:r>
          </a:p>
        </p:txBody>
      </p:sp>
    </p:spTree>
    <p:extLst>
      <p:ext uri="{BB962C8B-B14F-4D97-AF65-F5344CB8AC3E}">
        <p14:creationId xmlns:p14="http://schemas.microsoft.com/office/powerpoint/2010/main" val="31412999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982133" y="-399534"/>
            <a:ext cx="7704667" cy="1981200"/>
          </a:xfrm>
        </p:spPr>
        <p:txBody>
          <a:bodyPr>
            <a:normAutofit/>
          </a:bodyPr>
          <a:lstStyle/>
          <a:p>
            <a:pPr algn="l"/>
            <a:r>
              <a:rPr lang="en-US" altLang="zh-TW" sz="2800" dirty="0"/>
              <a:t>5. </a:t>
            </a:r>
            <a:r>
              <a:rPr lang="zh-TW" altLang="en-US" sz="2800" dirty="0"/>
              <a:t>總結：我們從人類抗疫歷史中得到什麼啟示？</a:t>
            </a:r>
            <a:endParaRPr lang="zh-HK" altLang="en-US" sz="2800" dirty="0"/>
          </a:p>
        </p:txBody>
      </p:sp>
      <p:sp>
        <p:nvSpPr>
          <p:cNvPr id="2" name="文字版面配置區 1"/>
          <p:cNvSpPr>
            <a:spLocks noGrp="1"/>
          </p:cNvSpPr>
          <p:nvPr>
            <p:ph type="body" idx="1"/>
          </p:nvPr>
        </p:nvSpPr>
        <p:spPr>
          <a:xfrm>
            <a:off x="955589" y="839576"/>
            <a:ext cx="3456291" cy="576262"/>
          </a:xfrm>
        </p:spPr>
        <p:txBody>
          <a:bodyPr/>
          <a:lstStyle/>
          <a:p>
            <a:r>
              <a:rPr lang="zh-HK" altLang="en-US" dirty="0"/>
              <a:t>疫症是否一直都存在？</a:t>
            </a:r>
            <a:endParaRPr lang="en-US" altLang="zh-HK" dirty="0"/>
          </a:p>
        </p:txBody>
      </p:sp>
      <p:sp>
        <p:nvSpPr>
          <p:cNvPr id="9" name="內容版面配置區 8"/>
          <p:cNvSpPr>
            <a:spLocks noGrp="1"/>
          </p:cNvSpPr>
          <p:nvPr>
            <p:ph sz="half" idx="2"/>
          </p:nvPr>
        </p:nvSpPr>
        <p:spPr>
          <a:xfrm>
            <a:off x="982133" y="1581666"/>
            <a:ext cx="5406475" cy="4550910"/>
          </a:xfrm>
        </p:spPr>
        <p:txBody>
          <a:bodyPr>
            <a:normAutofit/>
          </a:bodyPr>
          <a:lstStyle/>
          <a:p>
            <a:r>
              <a:rPr lang="zh-HK" altLang="en-US" dirty="0">
                <a:ln w="0"/>
                <a:solidFill>
                  <a:srgbClr val="FF0000"/>
                </a:solidFill>
                <a:effectLst>
                  <a:outerShdw blurRad="38100" dist="25400" dir="5400000" algn="ctr" rotWithShape="0">
                    <a:srgbClr val="6E747A">
                      <a:alpha val="43000"/>
                    </a:srgbClr>
                  </a:outerShdw>
                </a:effectLst>
              </a:rPr>
              <a:t>是</a:t>
            </a:r>
            <a:endParaRPr lang="en-US" altLang="zh-HK" dirty="0">
              <a:ln w="0"/>
              <a:solidFill>
                <a:srgbClr val="FF0000"/>
              </a:solidFill>
              <a:effectLst>
                <a:outerShdw blurRad="38100" dist="25400" dir="5400000" algn="ctr" rotWithShape="0">
                  <a:srgbClr val="6E747A">
                    <a:alpha val="43000"/>
                  </a:srgbClr>
                </a:outerShdw>
              </a:effectLst>
            </a:endParaRPr>
          </a:p>
          <a:p>
            <a:pPr lvl="1"/>
            <a:r>
              <a:rPr lang="zh-HK" altLang="en-US" dirty="0"/>
              <a:t>中國最早有關疫症的文字記錄早於公元前七世紀出現</a:t>
            </a:r>
            <a:endParaRPr lang="en-US" altLang="zh-HK" dirty="0"/>
          </a:p>
          <a:p>
            <a:pPr lvl="2"/>
            <a:r>
              <a:rPr lang="zh-HK" altLang="en-US" dirty="0"/>
              <a:t>而據統計，明清出現在疫症的次數最為頻繁</a:t>
            </a:r>
            <a:endParaRPr lang="en-US" altLang="zh-HK" dirty="0"/>
          </a:p>
          <a:p>
            <a:pPr lvl="3"/>
            <a:r>
              <a:rPr lang="zh-HK" altLang="en-US" dirty="0"/>
              <a:t>以天花、鼠疫為主</a:t>
            </a:r>
            <a:endParaRPr lang="en-US" altLang="zh-HK" dirty="0"/>
          </a:p>
          <a:p>
            <a:pPr lvl="1"/>
            <a:r>
              <a:rPr lang="zh-HK" altLang="en-US" dirty="0"/>
              <a:t>西方</a:t>
            </a:r>
            <a:r>
              <a:rPr lang="zh-TW" altLang="en-US" dirty="0"/>
              <a:t>最早有關疫症的文字記錄早於公元前五世紀出現</a:t>
            </a:r>
            <a:endParaRPr lang="en-US" altLang="zh-TW" dirty="0"/>
          </a:p>
          <a:p>
            <a:pPr lvl="2"/>
            <a:r>
              <a:rPr lang="zh-TW" altLang="en-US" dirty="0"/>
              <a:t>其中古希臘、古羅馬、歐洲中世紀，以至近代都出現過大規模瘟症</a:t>
            </a:r>
            <a:endParaRPr lang="en-US" altLang="zh-TW" dirty="0"/>
          </a:p>
          <a:p>
            <a:pPr lvl="3"/>
            <a:r>
              <a:rPr lang="zh-TW" altLang="en-US" dirty="0"/>
              <a:t>包括天花、鼠疫，以及流感等</a:t>
            </a:r>
            <a:endParaRPr lang="en-US" altLang="zh-TW" dirty="0"/>
          </a:p>
          <a:p>
            <a:pPr lvl="1"/>
            <a:r>
              <a:rPr lang="zh-TW" altLang="en-US" dirty="0"/>
              <a:t>疫症在人類歷史上從未有停止過出現</a:t>
            </a:r>
            <a:endParaRPr lang="en-US" altLang="zh-TW" dirty="0"/>
          </a:p>
          <a:p>
            <a:pPr lvl="2"/>
            <a:r>
              <a:rPr lang="zh-HK" altLang="en-US" b="1" dirty="0">
                <a:ln w="0"/>
                <a:solidFill>
                  <a:srgbClr val="FF0000"/>
                </a:solidFill>
                <a:effectLst>
                  <a:outerShdw blurRad="38100" dist="25400" dir="5400000" algn="ctr" rotWithShape="0">
                    <a:srgbClr val="6E747A">
                      <a:alpha val="43000"/>
                    </a:srgbClr>
                  </a:outerShdw>
                </a:effectLst>
              </a:rPr>
              <a:t>表示人類有史以來便與疫症共生，恐慌於事無補</a:t>
            </a:r>
            <a:endParaRPr lang="en-US" altLang="zh-TW" b="1" dirty="0">
              <a:ln w="0"/>
              <a:solidFill>
                <a:srgbClr val="FF0000"/>
              </a:solidFill>
              <a:effectLst>
                <a:outerShdw blurRad="38100" dist="25400" dir="5400000" algn="ctr" rotWithShape="0">
                  <a:srgbClr val="6E747A">
                    <a:alpha val="43000"/>
                  </a:srgbClr>
                </a:outerShdw>
              </a:effectLst>
            </a:endParaRPr>
          </a:p>
          <a:p>
            <a:endParaRPr lang="zh-HK"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612" y="4798612"/>
            <a:ext cx="2059388" cy="2059388"/>
          </a:xfrm>
          <a:prstGeom prst="rect">
            <a:avLst/>
          </a:prstGeom>
        </p:spPr>
      </p:pic>
    </p:spTree>
    <p:extLst>
      <p:ext uri="{BB962C8B-B14F-4D97-AF65-F5344CB8AC3E}">
        <p14:creationId xmlns:p14="http://schemas.microsoft.com/office/powerpoint/2010/main" val="24906868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955589" y="128338"/>
            <a:ext cx="7704667" cy="1981200"/>
          </a:xfrm>
        </p:spPr>
        <p:txBody>
          <a:bodyPr>
            <a:normAutofit/>
          </a:bodyPr>
          <a:lstStyle/>
          <a:p>
            <a:pPr algn="l"/>
            <a:r>
              <a:rPr lang="en-US" altLang="zh-TW" sz="2800" dirty="0"/>
              <a:t>5. </a:t>
            </a:r>
            <a:r>
              <a:rPr lang="zh-TW" altLang="en-US" sz="2800" dirty="0"/>
              <a:t>總結：我們從人類抗疫歷史中得到什麼啟示？</a:t>
            </a:r>
            <a:endParaRPr lang="zh-HK" altLang="en-US" sz="2800" dirty="0"/>
          </a:p>
        </p:txBody>
      </p:sp>
      <p:sp>
        <p:nvSpPr>
          <p:cNvPr id="3" name="文字版面配置區 2"/>
          <p:cNvSpPr>
            <a:spLocks noGrp="1"/>
          </p:cNvSpPr>
          <p:nvPr>
            <p:ph type="body" sz="quarter" idx="3"/>
          </p:nvPr>
        </p:nvSpPr>
        <p:spPr>
          <a:xfrm>
            <a:off x="955589" y="1820670"/>
            <a:ext cx="6990186" cy="576262"/>
          </a:xfrm>
        </p:spPr>
        <p:txBody>
          <a:bodyPr>
            <a:normAutofit/>
          </a:bodyPr>
          <a:lstStyle/>
          <a:p>
            <a:r>
              <a:rPr lang="zh-HK" altLang="en-US" dirty="0"/>
              <a:t>疫症可以徹底在人類的領域內消失嗎？</a:t>
            </a:r>
            <a:endParaRPr lang="en-US" altLang="zh-HK" dirty="0"/>
          </a:p>
        </p:txBody>
      </p:sp>
      <p:sp>
        <p:nvSpPr>
          <p:cNvPr id="10" name="內容版面配置區 9"/>
          <p:cNvSpPr>
            <a:spLocks noGrp="1"/>
          </p:cNvSpPr>
          <p:nvPr>
            <p:ph sz="quarter" idx="4"/>
          </p:nvPr>
        </p:nvSpPr>
        <p:spPr>
          <a:xfrm>
            <a:off x="1639328" y="2717727"/>
            <a:ext cx="6990184" cy="2665259"/>
          </a:xfrm>
        </p:spPr>
        <p:txBody>
          <a:bodyPr>
            <a:normAutofit/>
          </a:bodyPr>
          <a:lstStyle/>
          <a:p>
            <a:r>
              <a:rPr lang="zh-HK" altLang="en-US" dirty="0">
                <a:ln w="0"/>
                <a:solidFill>
                  <a:srgbClr val="FF0000"/>
                </a:solidFill>
                <a:effectLst>
                  <a:outerShdw blurRad="38100" dist="25400" dir="5400000" algn="ctr" rotWithShape="0">
                    <a:srgbClr val="6E747A">
                      <a:alpha val="43000"/>
                    </a:srgbClr>
                  </a:outerShdw>
                </a:effectLst>
              </a:rPr>
              <a:t>可以，有成功例子</a:t>
            </a:r>
            <a:endParaRPr lang="en-US" altLang="zh-HK" dirty="0">
              <a:ln w="0"/>
              <a:solidFill>
                <a:srgbClr val="FF0000"/>
              </a:solidFill>
              <a:effectLst>
                <a:outerShdw blurRad="38100" dist="25400" dir="5400000" algn="ctr" rotWithShape="0">
                  <a:srgbClr val="6E747A">
                    <a:alpha val="43000"/>
                  </a:srgbClr>
                </a:outerShdw>
              </a:effectLst>
            </a:endParaRPr>
          </a:p>
          <a:p>
            <a:pPr lvl="1"/>
            <a:r>
              <a:rPr lang="zh-HK" altLang="en-US" dirty="0"/>
              <a:t>天花疫症早於古埃及出現</a:t>
            </a:r>
            <a:r>
              <a:rPr lang="en-US" altLang="zh-HK" dirty="0"/>
              <a:t>(</a:t>
            </a:r>
            <a:r>
              <a:rPr lang="zh-HK" altLang="en-US" dirty="0"/>
              <a:t>公元前</a:t>
            </a:r>
            <a:r>
              <a:rPr lang="en-US" altLang="zh-HK" dirty="0"/>
              <a:t>12</a:t>
            </a:r>
            <a:r>
              <a:rPr lang="zh-HK" altLang="en-US" dirty="0"/>
              <a:t>世紀</a:t>
            </a:r>
            <a:r>
              <a:rPr lang="en-US" altLang="zh-HK" dirty="0"/>
              <a:t>) </a:t>
            </a:r>
            <a:r>
              <a:rPr lang="zh-HK" altLang="en-US" dirty="0"/>
              <a:t>。</a:t>
            </a:r>
            <a:endParaRPr lang="en-US" altLang="zh-HK" dirty="0"/>
          </a:p>
          <a:p>
            <a:pPr lvl="1"/>
            <a:r>
              <a:rPr lang="en-US" altLang="zh-TW" dirty="0"/>
              <a:t>1979</a:t>
            </a:r>
            <a:r>
              <a:rPr lang="zh-HK" altLang="en-US" dirty="0"/>
              <a:t>年世衛組織宣布天花被消滅。</a:t>
            </a:r>
            <a:endParaRPr lang="en-US" altLang="zh-HK" dirty="0"/>
          </a:p>
          <a:p>
            <a:pPr lvl="1"/>
            <a:r>
              <a:rPr lang="en-US" altLang="zh-HK" dirty="0"/>
              <a:t>2003</a:t>
            </a:r>
            <a:r>
              <a:rPr lang="zh-HK" altLang="en-US" dirty="0"/>
              <a:t>年本港克服</a:t>
            </a:r>
            <a:r>
              <a:rPr lang="zh-TW" altLang="en-US" dirty="0"/>
              <a:t>沙士帶來</a:t>
            </a:r>
            <a:r>
              <a:rPr lang="zh-HK" altLang="en-US" dirty="0"/>
              <a:t>的困境</a:t>
            </a:r>
            <a:endParaRPr lang="en-US" altLang="zh-HK" dirty="0"/>
          </a:p>
          <a:p>
            <a:pPr lvl="1"/>
            <a:r>
              <a:rPr lang="zh-HK" altLang="en-US" dirty="0"/>
              <a:t>反映出只要</a:t>
            </a:r>
            <a:r>
              <a:rPr lang="zh-HK" altLang="en-US" dirty="0">
                <a:ln w="0"/>
                <a:solidFill>
                  <a:srgbClr val="FF0000"/>
                </a:solidFill>
                <a:effectLst>
                  <a:outerShdw blurRad="38100" dist="25400" dir="5400000" algn="ctr" rotWithShape="0">
                    <a:srgbClr val="6E747A">
                      <a:alpha val="43000"/>
                    </a:srgbClr>
                  </a:outerShdw>
                </a:effectLst>
              </a:rPr>
              <a:t>人類本著堅毅、齊心，終可以戰勝疫症</a:t>
            </a:r>
            <a:r>
              <a:rPr lang="zh-HK" altLang="en-US" dirty="0"/>
              <a:t>。</a:t>
            </a:r>
            <a:endParaRPr lang="en-US" altLang="zh-TW" dirty="0"/>
          </a:p>
          <a:p>
            <a:pPr lvl="1"/>
            <a:endParaRPr lang="zh-TW" altLang="en-US" dirty="0"/>
          </a:p>
          <a:p>
            <a:pPr lvl="1"/>
            <a:endParaRPr lang="en-US" altLang="zh-HK" dirty="0"/>
          </a:p>
          <a:p>
            <a:pPr lvl="1"/>
            <a:endParaRPr lang="zh-HK"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651" y="4816636"/>
            <a:ext cx="2041364" cy="2041364"/>
          </a:xfrm>
          <a:prstGeom prst="rect">
            <a:avLst/>
          </a:prstGeom>
        </p:spPr>
      </p:pic>
    </p:spTree>
    <p:extLst>
      <p:ext uri="{BB962C8B-B14F-4D97-AF65-F5344CB8AC3E}">
        <p14:creationId xmlns:p14="http://schemas.microsoft.com/office/powerpoint/2010/main" val="9544273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792480" y="59726"/>
            <a:ext cx="8293855" cy="1387587"/>
          </a:xfrm>
        </p:spPr>
        <p:txBody>
          <a:bodyPr>
            <a:normAutofit/>
          </a:bodyPr>
          <a:lstStyle/>
          <a:p>
            <a:r>
              <a:rPr lang="zh-HK" altLang="en-US" sz="3200" dirty="0">
                <a:ln w="0"/>
                <a:effectLst>
                  <a:outerShdw blurRad="38100" dist="25400" dir="5400000" algn="ctr" rotWithShape="0">
                    <a:srgbClr val="6E747A">
                      <a:alpha val="43000"/>
                    </a:srgbClr>
                  </a:outerShdw>
                </a:effectLst>
              </a:rPr>
              <a:t>成功例子：</a:t>
            </a:r>
            <a:r>
              <a:rPr lang="en-US" altLang="zh-HK" sz="3200" dirty="0"/>
              <a:t>2003</a:t>
            </a:r>
            <a:r>
              <a:rPr lang="zh-HK" altLang="en-US" sz="3200" dirty="0"/>
              <a:t>年本港克服</a:t>
            </a:r>
            <a:r>
              <a:rPr lang="zh-TW" altLang="en-US" sz="3200" dirty="0"/>
              <a:t>沙士帶來</a:t>
            </a:r>
            <a:r>
              <a:rPr lang="zh-HK" altLang="en-US" sz="3200" dirty="0"/>
              <a:t>的困境</a:t>
            </a:r>
          </a:p>
        </p:txBody>
      </p:sp>
      <p:sp>
        <p:nvSpPr>
          <p:cNvPr id="10" name="內容版面配置區 9"/>
          <p:cNvSpPr>
            <a:spLocks noGrp="1"/>
          </p:cNvSpPr>
          <p:nvPr>
            <p:ph sz="half" idx="2"/>
          </p:nvPr>
        </p:nvSpPr>
        <p:spPr>
          <a:xfrm>
            <a:off x="5034234" y="1812325"/>
            <a:ext cx="3739896" cy="3346824"/>
          </a:xfrm>
        </p:spPr>
        <p:txBody>
          <a:bodyPr/>
          <a:lstStyle/>
          <a:p>
            <a:r>
              <a:rPr lang="en-US" altLang="zh-HK" dirty="0"/>
              <a:t>2003</a:t>
            </a:r>
            <a:r>
              <a:rPr lang="zh-HK" altLang="en-US" dirty="0"/>
              <a:t>年，本港爆發</a:t>
            </a:r>
            <a:r>
              <a:rPr lang="zh-TW" altLang="en-US" dirty="0"/>
              <a:t>嚴重急性呼吸系統綜合症</a:t>
            </a:r>
            <a:r>
              <a:rPr lang="en-US" altLang="zh-TW" dirty="0"/>
              <a:t>(</a:t>
            </a:r>
            <a:r>
              <a:rPr lang="zh-TW" altLang="en-US" dirty="0"/>
              <a:t>沙士</a:t>
            </a:r>
            <a:r>
              <a:rPr lang="en-US" altLang="zh-TW" dirty="0"/>
              <a:t>) </a:t>
            </a:r>
            <a:r>
              <a:rPr lang="zh-TW" altLang="en-US" dirty="0"/>
              <a:t>。</a:t>
            </a:r>
            <a:endParaRPr lang="en-US" altLang="zh-TW" dirty="0"/>
          </a:p>
          <a:p>
            <a:r>
              <a:rPr lang="zh-HK" altLang="en-US" dirty="0"/>
              <a:t>本港有</a:t>
            </a:r>
            <a:r>
              <a:rPr lang="en-US" altLang="zh-HK" dirty="0"/>
              <a:t>1,755</a:t>
            </a:r>
            <a:r>
              <a:rPr lang="zh-HK" altLang="en-US" dirty="0"/>
              <a:t>人確診，當中</a:t>
            </a:r>
            <a:r>
              <a:rPr lang="en-US" altLang="zh-HK" dirty="0"/>
              <a:t>299</a:t>
            </a:r>
            <a:r>
              <a:rPr lang="zh-HK" altLang="en-US" dirty="0"/>
              <a:t>人不幸離世。</a:t>
            </a:r>
          </a:p>
        </p:txBody>
      </p:sp>
      <p:pic>
        <p:nvPicPr>
          <p:cNvPr id="11" name="圖片 10"/>
          <p:cNvPicPr>
            <a:picLocks noChangeAspect="1"/>
          </p:cNvPicPr>
          <p:nvPr/>
        </p:nvPicPr>
        <p:blipFill>
          <a:blip r:embed="rId2"/>
          <a:stretch>
            <a:fillRect/>
          </a:stretch>
        </p:blipFill>
        <p:spPr>
          <a:xfrm>
            <a:off x="2963448" y="2358882"/>
            <a:ext cx="2070786" cy="2800267"/>
          </a:xfrm>
          <a:prstGeom prst="rect">
            <a:avLst/>
          </a:prstGeom>
        </p:spPr>
      </p:pic>
      <p:pic>
        <p:nvPicPr>
          <p:cNvPr id="12" name="圖片 11"/>
          <p:cNvPicPr>
            <a:picLocks noChangeAspect="1"/>
          </p:cNvPicPr>
          <p:nvPr/>
        </p:nvPicPr>
        <p:blipFill>
          <a:blip r:embed="rId3"/>
          <a:stretch>
            <a:fillRect/>
          </a:stretch>
        </p:blipFill>
        <p:spPr>
          <a:xfrm>
            <a:off x="650797" y="3059515"/>
            <a:ext cx="2610726" cy="1734622"/>
          </a:xfrm>
          <a:prstGeom prst="rect">
            <a:avLst/>
          </a:prstGeom>
        </p:spPr>
      </p:pic>
      <p:pic>
        <p:nvPicPr>
          <p:cNvPr id="9" name="內容版面配置區 8"/>
          <p:cNvPicPr>
            <a:picLocks noGrp="1" noChangeAspect="1"/>
          </p:cNvPicPr>
          <p:nvPr>
            <p:ph sz="half" idx="1"/>
          </p:nvPr>
        </p:nvPicPr>
        <p:blipFill rotWithShape="1">
          <a:blip r:embed="rId4"/>
          <a:srcRect l="4128" t="2262" r="3008" b="42471"/>
          <a:stretch/>
        </p:blipFill>
        <p:spPr>
          <a:xfrm>
            <a:off x="1120433" y="1215831"/>
            <a:ext cx="2367761" cy="2019300"/>
          </a:xfrm>
          <a:prstGeom prst="rect">
            <a:avLst/>
          </a:prstGeom>
        </p:spPr>
      </p:pic>
      <p:pic>
        <p:nvPicPr>
          <p:cNvPr id="15" name="圖片 14"/>
          <p:cNvPicPr>
            <a:picLocks noChangeAspect="1"/>
          </p:cNvPicPr>
          <p:nvPr/>
        </p:nvPicPr>
        <p:blipFill>
          <a:blip r:embed="rId5"/>
          <a:stretch>
            <a:fillRect/>
          </a:stretch>
        </p:blipFill>
        <p:spPr>
          <a:xfrm>
            <a:off x="3261523" y="5171777"/>
            <a:ext cx="2615513" cy="1569308"/>
          </a:xfrm>
          <a:prstGeom prst="rect">
            <a:avLst/>
          </a:prstGeom>
        </p:spPr>
      </p:pic>
      <p:pic>
        <p:nvPicPr>
          <p:cNvPr id="14" name="圖片 13"/>
          <p:cNvPicPr>
            <a:picLocks noChangeAspect="1"/>
          </p:cNvPicPr>
          <p:nvPr/>
        </p:nvPicPr>
        <p:blipFill>
          <a:blip r:embed="rId6"/>
          <a:stretch>
            <a:fillRect/>
          </a:stretch>
        </p:blipFill>
        <p:spPr>
          <a:xfrm>
            <a:off x="455303" y="4794137"/>
            <a:ext cx="3001714" cy="195957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945" y="4520945"/>
            <a:ext cx="2337055" cy="2337055"/>
          </a:xfrm>
          <a:prstGeom prst="rect">
            <a:avLst/>
          </a:prstGeom>
        </p:spPr>
      </p:pic>
    </p:spTree>
    <p:extLst>
      <p:ext uri="{BB962C8B-B14F-4D97-AF65-F5344CB8AC3E}">
        <p14:creationId xmlns:p14="http://schemas.microsoft.com/office/powerpoint/2010/main" val="3533371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809897" y="111212"/>
            <a:ext cx="8334103" cy="869091"/>
          </a:xfrm>
        </p:spPr>
        <p:txBody>
          <a:bodyPr>
            <a:normAutofit fontScale="90000"/>
          </a:bodyPr>
          <a:lstStyle/>
          <a:p>
            <a:r>
              <a:rPr lang="zh-HK" altLang="en-US" sz="3600" dirty="0">
                <a:ln w="0"/>
                <a:effectLst>
                  <a:outerShdw blurRad="38100" dist="25400" dir="5400000" algn="ctr" rotWithShape="0">
                    <a:srgbClr val="6E747A">
                      <a:alpha val="43000"/>
                    </a:srgbClr>
                  </a:outerShdw>
                </a:effectLst>
              </a:rPr>
              <a:t>成功例子：</a:t>
            </a:r>
            <a:r>
              <a:rPr lang="en-US" altLang="zh-HK" sz="3600" dirty="0"/>
              <a:t>2003</a:t>
            </a:r>
            <a:r>
              <a:rPr lang="zh-HK" altLang="en-US" sz="3600" dirty="0"/>
              <a:t>年本港克服</a:t>
            </a:r>
            <a:r>
              <a:rPr lang="zh-TW" altLang="en-US" sz="3600" dirty="0"/>
              <a:t>沙士帶來</a:t>
            </a:r>
            <a:r>
              <a:rPr lang="zh-HK" altLang="en-US" sz="3600" dirty="0"/>
              <a:t>的困境</a:t>
            </a:r>
          </a:p>
        </p:txBody>
      </p:sp>
      <p:sp>
        <p:nvSpPr>
          <p:cNvPr id="4" name="文字版面配置區 3"/>
          <p:cNvSpPr>
            <a:spLocks noGrp="1"/>
          </p:cNvSpPr>
          <p:nvPr>
            <p:ph type="body" idx="1"/>
          </p:nvPr>
        </p:nvSpPr>
        <p:spPr>
          <a:xfrm>
            <a:off x="1113523" y="1702944"/>
            <a:ext cx="3672249" cy="576262"/>
          </a:xfrm>
        </p:spPr>
        <p:txBody>
          <a:bodyPr/>
          <a:lstStyle/>
          <a:p>
            <a:r>
              <a:rPr lang="zh-TW" altLang="en-US" dirty="0"/>
              <a:t>下文與本港</a:t>
            </a:r>
            <a:r>
              <a:rPr lang="en-US" altLang="zh-TW" dirty="0"/>
              <a:t>2003</a:t>
            </a:r>
            <a:r>
              <a:rPr lang="zh-HK" altLang="en-US" dirty="0"/>
              <a:t>年成功戰勝</a:t>
            </a:r>
            <a:r>
              <a:rPr lang="en-US" altLang="zh-HK" dirty="0"/>
              <a:t>SARS</a:t>
            </a:r>
            <a:r>
              <a:rPr lang="zh-HK" altLang="en-US" dirty="0"/>
              <a:t>有關</a:t>
            </a:r>
          </a:p>
        </p:txBody>
      </p:sp>
      <p:sp>
        <p:nvSpPr>
          <p:cNvPr id="5" name="內容版面配置區 4"/>
          <p:cNvSpPr>
            <a:spLocks noGrp="1"/>
          </p:cNvSpPr>
          <p:nvPr>
            <p:ph sz="half" idx="2"/>
          </p:nvPr>
        </p:nvSpPr>
        <p:spPr>
          <a:xfrm>
            <a:off x="1113523" y="2552742"/>
            <a:ext cx="3672248" cy="2818328"/>
          </a:xfrm>
        </p:spPr>
        <p:txBody>
          <a:bodyPr>
            <a:normAutofit fontScale="92500"/>
          </a:bodyPr>
          <a:lstStyle/>
          <a:p>
            <a:r>
              <a:rPr lang="zh-TW" altLang="en-US" sz="1700" dirty="0">
                <a:latin typeface="+mn-ea"/>
              </a:rPr>
              <a:t>歡迎世界衞生組織將香港從</a:t>
            </a:r>
            <a:r>
              <a:rPr lang="en-US" altLang="zh-TW" sz="1700" dirty="0">
                <a:latin typeface="+mn-ea"/>
              </a:rPr>
              <a:t>SARS</a:t>
            </a:r>
            <a:r>
              <a:rPr lang="zh-TW" altLang="en-US" sz="1700" dirty="0">
                <a:latin typeface="+mn-ea"/>
              </a:rPr>
              <a:t>本地傳播地區名單中除名，以及多謝社會大眾一致對抗這個綜合症；同時，亦要特別多謝前線醫護人員不顧風險和壓力，全心全意照顧病人；多謝政府和其他公營機構、非政府機構的同事和研究人員日以繼夜工作，阻止疾病擴散。</a:t>
            </a:r>
            <a:endParaRPr lang="en-US" altLang="zh-TW" sz="1700" dirty="0">
              <a:latin typeface="+mn-ea"/>
            </a:endParaRPr>
          </a:p>
          <a:p>
            <a:endParaRPr lang="en-US" altLang="zh-TW" sz="1700" dirty="0">
              <a:latin typeface="+mn-ea"/>
            </a:endParaRPr>
          </a:p>
          <a:p>
            <a:pPr marL="0" indent="0" algn="r">
              <a:buNone/>
            </a:pPr>
            <a:r>
              <a:rPr lang="zh-TW" altLang="en-US" sz="1300" dirty="0"/>
              <a:t>衞生福利及食物局局長於</a:t>
            </a:r>
            <a:r>
              <a:rPr lang="en-US" altLang="zh-TW" sz="1300" dirty="0"/>
              <a:t>2003</a:t>
            </a:r>
            <a:r>
              <a:rPr lang="zh-HK" altLang="en-US" sz="1300" dirty="0"/>
              <a:t>年的一則新聞公告</a:t>
            </a:r>
          </a:p>
          <a:p>
            <a:pPr marL="0" indent="0">
              <a:buNone/>
            </a:pPr>
            <a:endParaRPr lang="zh-HK" altLang="en-US" dirty="0"/>
          </a:p>
        </p:txBody>
      </p:sp>
      <p:sp>
        <p:nvSpPr>
          <p:cNvPr id="6" name="文字版面配置區 5"/>
          <p:cNvSpPr>
            <a:spLocks noGrp="1"/>
          </p:cNvSpPr>
          <p:nvPr>
            <p:ph type="body" sz="quarter" idx="3"/>
          </p:nvPr>
        </p:nvSpPr>
        <p:spPr>
          <a:xfrm>
            <a:off x="5161708" y="1702944"/>
            <a:ext cx="3467806" cy="576262"/>
          </a:xfrm>
        </p:spPr>
        <p:txBody>
          <a:bodyPr/>
          <a:lstStyle/>
          <a:p>
            <a:r>
              <a:rPr lang="zh-HK" altLang="en-US" dirty="0"/>
              <a:t>下文節錄自</a:t>
            </a:r>
            <a:r>
              <a:rPr lang="en-US" altLang="zh-HK" dirty="0"/>
              <a:t>2003</a:t>
            </a:r>
            <a:r>
              <a:rPr lang="zh-HK" altLang="en-US" dirty="0"/>
              <a:t>年的一首流行歌曲</a:t>
            </a:r>
          </a:p>
        </p:txBody>
      </p:sp>
      <p:sp>
        <p:nvSpPr>
          <p:cNvPr id="8" name="內容版面配置區 7"/>
          <p:cNvSpPr>
            <a:spLocks noGrp="1"/>
          </p:cNvSpPr>
          <p:nvPr>
            <p:ph sz="quarter" idx="4"/>
          </p:nvPr>
        </p:nvSpPr>
        <p:spPr>
          <a:xfrm>
            <a:off x="4957266" y="2552741"/>
            <a:ext cx="3791318" cy="2665259"/>
          </a:xfrm>
        </p:spPr>
        <p:txBody>
          <a:bodyPr>
            <a:noAutofit/>
          </a:bodyPr>
          <a:lstStyle/>
          <a:p>
            <a:r>
              <a:rPr lang="zh-TW" altLang="en-US" sz="1600" dirty="0">
                <a:latin typeface="+mn-ea"/>
              </a:rPr>
              <a:t>那怕劫運厄困</a:t>
            </a:r>
            <a:r>
              <a:rPr lang="en-US" altLang="zh-TW" sz="1600" dirty="0">
                <a:latin typeface="+mn-ea"/>
              </a:rPr>
              <a:t>,</a:t>
            </a:r>
            <a:r>
              <a:rPr lang="zh-TW" altLang="en-US" sz="1600" dirty="0">
                <a:latin typeface="+mn-ea"/>
              </a:rPr>
              <a:t>曾努力便無憾</a:t>
            </a:r>
            <a:r>
              <a:rPr lang="en-US" altLang="zh-TW" sz="1600" dirty="0">
                <a:latin typeface="+mn-ea"/>
              </a:rPr>
              <a:t>.</a:t>
            </a:r>
            <a:r>
              <a:rPr lang="zh-TW" altLang="en-US" sz="1600" dirty="0">
                <a:latin typeface="+mn-ea"/>
              </a:rPr>
              <a:t>危難屢互勉</a:t>
            </a:r>
            <a:r>
              <a:rPr lang="en-US" altLang="zh-TW" sz="1600" dirty="0">
                <a:latin typeface="+mn-ea"/>
              </a:rPr>
              <a:t>,</a:t>
            </a:r>
            <a:r>
              <a:rPr lang="zh-TW" altLang="en-US" sz="1600" dirty="0">
                <a:latin typeface="+mn-ea"/>
              </a:rPr>
              <a:t>願竭力為人人</a:t>
            </a:r>
            <a:r>
              <a:rPr lang="en-US" altLang="zh-TW" sz="1600" dirty="0">
                <a:latin typeface="+mn-ea"/>
              </a:rPr>
              <a:t>,</a:t>
            </a:r>
            <a:r>
              <a:rPr lang="zh-TW" altLang="en-US" sz="1600" dirty="0">
                <a:latin typeface="+mn-ea"/>
              </a:rPr>
              <a:t>用愛心</a:t>
            </a:r>
            <a:r>
              <a:rPr lang="en-US" altLang="zh-TW" sz="1600" dirty="0">
                <a:latin typeface="+mn-ea"/>
              </a:rPr>
              <a:t>.</a:t>
            </a:r>
          </a:p>
          <a:p>
            <a:r>
              <a:rPr lang="en-US" altLang="zh-HK" sz="1600" dirty="0">
                <a:latin typeface="+mn-ea"/>
              </a:rPr>
              <a:t>we shall overcome, we shall overcome,</a:t>
            </a:r>
            <a:r>
              <a:rPr lang="zh-HK" altLang="en-US" sz="1600" dirty="0">
                <a:latin typeface="+mn-ea"/>
              </a:rPr>
              <a:t>凝聚每份愛</a:t>
            </a:r>
            <a:r>
              <a:rPr lang="en-US" altLang="zh-HK" sz="1600" dirty="0">
                <a:latin typeface="+mn-ea"/>
              </a:rPr>
              <a:t>,</a:t>
            </a:r>
            <a:r>
              <a:rPr lang="zh-HK" altLang="en-US" sz="1600" dirty="0">
                <a:latin typeface="+mn-ea"/>
              </a:rPr>
              <a:t>去熱暖萬心</a:t>
            </a:r>
            <a:r>
              <a:rPr lang="en-US" altLang="zh-HK" sz="1600" dirty="0">
                <a:latin typeface="+mn-ea"/>
              </a:rPr>
              <a:t>.</a:t>
            </a:r>
            <a:r>
              <a:rPr lang="zh-HK" altLang="en-US" sz="1600" dirty="0">
                <a:latin typeface="+mn-ea"/>
              </a:rPr>
              <a:t>大眾肩並肩</a:t>
            </a:r>
            <a:r>
              <a:rPr lang="en-US" altLang="zh-HK" sz="1600" dirty="0">
                <a:latin typeface="+mn-ea"/>
              </a:rPr>
              <a:t>,</a:t>
            </a:r>
            <a:r>
              <a:rPr lang="zh-HK" altLang="en-US" sz="1600" dirty="0">
                <a:latin typeface="+mn-ea"/>
              </a:rPr>
              <a:t>心照心</a:t>
            </a:r>
            <a:r>
              <a:rPr lang="en-US" altLang="zh-HK" sz="1600" dirty="0">
                <a:latin typeface="+mn-ea"/>
              </a:rPr>
              <a:t>,</a:t>
            </a:r>
            <a:r>
              <a:rPr lang="zh-HK" altLang="en-US" sz="1600" dirty="0">
                <a:latin typeface="+mn-ea"/>
              </a:rPr>
              <a:t>照應更親近</a:t>
            </a:r>
            <a:r>
              <a:rPr lang="en-US" altLang="zh-HK" sz="1600" dirty="0">
                <a:latin typeface="+mn-ea"/>
              </a:rPr>
              <a:t>.</a:t>
            </a:r>
            <a:r>
              <a:rPr lang="zh-HK" altLang="en-US" sz="1600" dirty="0">
                <a:latin typeface="+mn-ea"/>
              </a:rPr>
              <a:t>為前途</a:t>
            </a:r>
            <a:r>
              <a:rPr lang="en-US" altLang="zh-HK" sz="1600" dirty="0">
                <a:latin typeface="+mn-ea"/>
              </a:rPr>
              <a:t>,</a:t>
            </a:r>
            <a:r>
              <a:rPr lang="zh-HK" altLang="en-US" sz="1600" dirty="0">
                <a:latin typeface="+mn-ea"/>
              </a:rPr>
              <a:t>為人人關心</a:t>
            </a:r>
            <a:r>
              <a:rPr lang="en-US" altLang="zh-HK" sz="1600" dirty="0">
                <a:latin typeface="+mn-ea"/>
              </a:rPr>
              <a:t>.</a:t>
            </a:r>
          </a:p>
          <a:p>
            <a:pPr marL="0" indent="0" algn="r">
              <a:buNone/>
            </a:pPr>
            <a:r>
              <a:rPr lang="zh-TW" altLang="en-US" sz="1200" dirty="0"/>
              <a:t>心連心全城抗炎大行動主題曲</a:t>
            </a:r>
            <a:endParaRPr lang="en-US" altLang="zh-HK" sz="1200" dirty="0"/>
          </a:p>
        </p:txBody>
      </p:sp>
      <p:pic>
        <p:nvPicPr>
          <p:cNvPr id="16" name="內容版面配置區 4"/>
          <p:cNvPicPr>
            <a:picLocks noChangeAspect="1"/>
          </p:cNvPicPr>
          <p:nvPr/>
        </p:nvPicPr>
        <p:blipFill>
          <a:blip r:embed="rId2"/>
          <a:stretch>
            <a:fillRect/>
          </a:stretch>
        </p:blipFill>
        <p:spPr>
          <a:xfrm>
            <a:off x="7775555" y="5639796"/>
            <a:ext cx="1128206" cy="1124669"/>
          </a:xfrm>
          <a:prstGeom prst="rect">
            <a:avLst/>
          </a:prstGeom>
        </p:spPr>
      </p:pic>
      <p:sp>
        <p:nvSpPr>
          <p:cNvPr id="17" name="雲朵形圖說文字 16"/>
          <p:cNvSpPr/>
          <p:nvPr/>
        </p:nvSpPr>
        <p:spPr>
          <a:xfrm>
            <a:off x="6230597" y="4449902"/>
            <a:ext cx="2517987" cy="978996"/>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你可以從資料中找出那些成功抗疫的元素？</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458" y="5229541"/>
            <a:ext cx="1628459" cy="1628459"/>
          </a:xfrm>
          <a:prstGeom prst="rect">
            <a:avLst/>
          </a:prstGeom>
        </p:spPr>
      </p:pic>
    </p:spTree>
    <p:extLst>
      <p:ext uri="{BB962C8B-B14F-4D97-AF65-F5344CB8AC3E}">
        <p14:creationId xmlns:p14="http://schemas.microsoft.com/office/powerpoint/2010/main" val="39384104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905691" y="111212"/>
            <a:ext cx="8238309" cy="869091"/>
          </a:xfrm>
        </p:spPr>
        <p:txBody>
          <a:bodyPr>
            <a:normAutofit fontScale="90000"/>
          </a:bodyPr>
          <a:lstStyle/>
          <a:p>
            <a:r>
              <a:rPr lang="zh-HK" altLang="en-US" sz="3600" dirty="0">
                <a:ln w="0"/>
                <a:effectLst>
                  <a:outerShdw blurRad="38100" dist="25400" dir="5400000" algn="ctr" rotWithShape="0">
                    <a:srgbClr val="6E747A">
                      <a:alpha val="43000"/>
                    </a:srgbClr>
                  </a:outerShdw>
                </a:effectLst>
              </a:rPr>
              <a:t>成功例子：</a:t>
            </a:r>
            <a:r>
              <a:rPr lang="en-US" altLang="zh-HK" sz="3600" dirty="0"/>
              <a:t>2003</a:t>
            </a:r>
            <a:r>
              <a:rPr lang="zh-HK" altLang="en-US" sz="3600" dirty="0"/>
              <a:t>年本港克服</a:t>
            </a:r>
            <a:r>
              <a:rPr lang="zh-TW" altLang="en-US" sz="3600" dirty="0"/>
              <a:t>沙士帶來</a:t>
            </a:r>
            <a:r>
              <a:rPr lang="zh-HK" altLang="en-US" sz="3600" dirty="0"/>
              <a:t>的困境</a:t>
            </a:r>
          </a:p>
        </p:txBody>
      </p:sp>
      <p:sp>
        <p:nvSpPr>
          <p:cNvPr id="4" name="文字版面配置區 3"/>
          <p:cNvSpPr>
            <a:spLocks noGrp="1"/>
          </p:cNvSpPr>
          <p:nvPr>
            <p:ph type="body" idx="1"/>
          </p:nvPr>
        </p:nvSpPr>
        <p:spPr>
          <a:xfrm>
            <a:off x="1113523" y="1702944"/>
            <a:ext cx="3672249" cy="576262"/>
          </a:xfrm>
        </p:spPr>
        <p:txBody>
          <a:bodyPr/>
          <a:lstStyle/>
          <a:p>
            <a:r>
              <a:rPr lang="zh-TW" altLang="en-US" dirty="0"/>
              <a:t>下文與本港</a:t>
            </a:r>
            <a:r>
              <a:rPr lang="en-US" altLang="zh-TW" dirty="0"/>
              <a:t>2003</a:t>
            </a:r>
            <a:r>
              <a:rPr lang="zh-HK" altLang="en-US" dirty="0"/>
              <a:t>年成功戰勝</a:t>
            </a:r>
            <a:r>
              <a:rPr lang="en-US" altLang="zh-HK" dirty="0"/>
              <a:t>SARS</a:t>
            </a:r>
            <a:r>
              <a:rPr lang="zh-HK" altLang="en-US" dirty="0"/>
              <a:t>有關</a:t>
            </a:r>
          </a:p>
        </p:txBody>
      </p:sp>
      <p:sp>
        <p:nvSpPr>
          <p:cNvPr id="5" name="內容版面配置區 4"/>
          <p:cNvSpPr>
            <a:spLocks noGrp="1"/>
          </p:cNvSpPr>
          <p:nvPr>
            <p:ph sz="half" idx="2"/>
          </p:nvPr>
        </p:nvSpPr>
        <p:spPr>
          <a:xfrm>
            <a:off x="1113523" y="2552742"/>
            <a:ext cx="3672248" cy="2818328"/>
          </a:xfrm>
        </p:spPr>
        <p:txBody>
          <a:bodyPr>
            <a:normAutofit fontScale="92500"/>
          </a:bodyPr>
          <a:lstStyle/>
          <a:p>
            <a:r>
              <a:rPr lang="zh-TW" altLang="en-US" sz="1700" dirty="0">
                <a:latin typeface="+mn-ea"/>
              </a:rPr>
              <a:t>歡迎世界衞生組織將香港從</a:t>
            </a:r>
            <a:r>
              <a:rPr lang="en-US" altLang="zh-TW" sz="1700" dirty="0">
                <a:latin typeface="+mn-ea"/>
              </a:rPr>
              <a:t>SARS</a:t>
            </a:r>
            <a:r>
              <a:rPr lang="zh-TW" altLang="en-US" sz="1700" dirty="0">
                <a:latin typeface="+mn-ea"/>
              </a:rPr>
              <a:t>本地傳播地區名單中除名，以及多謝</a:t>
            </a:r>
            <a:r>
              <a:rPr lang="zh-TW" altLang="en-US" sz="1700" dirty="0">
                <a:solidFill>
                  <a:srgbClr val="FF0000"/>
                </a:solidFill>
                <a:latin typeface="+mn-ea"/>
              </a:rPr>
              <a:t>社會大眾一致對抗這個綜合症</a:t>
            </a:r>
            <a:r>
              <a:rPr lang="zh-TW" altLang="en-US" sz="1700" dirty="0">
                <a:latin typeface="+mn-ea"/>
              </a:rPr>
              <a:t>；同時，亦要特別多謝</a:t>
            </a:r>
            <a:r>
              <a:rPr lang="zh-TW" altLang="en-US" sz="1700" dirty="0">
                <a:solidFill>
                  <a:srgbClr val="FF0000"/>
                </a:solidFill>
                <a:latin typeface="+mn-ea"/>
              </a:rPr>
              <a:t>前線醫護人員不顧風險和壓力，全心全意照顧病人</a:t>
            </a:r>
            <a:r>
              <a:rPr lang="zh-TW" altLang="en-US" sz="1700" dirty="0">
                <a:latin typeface="+mn-ea"/>
              </a:rPr>
              <a:t>；多謝政府和其他公營機構、非政府機構的同事和研究人員</a:t>
            </a:r>
            <a:r>
              <a:rPr lang="zh-TW" altLang="en-US" sz="1700" dirty="0">
                <a:solidFill>
                  <a:srgbClr val="FF0000"/>
                </a:solidFill>
                <a:latin typeface="+mn-ea"/>
              </a:rPr>
              <a:t>日以繼夜工作，阻止疾病擴散</a:t>
            </a:r>
            <a:r>
              <a:rPr lang="zh-TW" altLang="en-US" sz="1700" dirty="0">
                <a:latin typeface="+mn-ea"/>
              </a:rPr>
              <a:t>。</a:t>
            </a:r>
            <a:endParaRPr lang="en-US" altLang="zh-TW" sz="1700" dirty="0">
              <a:latin typeface="+mn-ea"/>
            </a:endParaRPr>
          </a:p>
          <a:p>
            <a:endParaRPr lang="en-US" altLang="zh-TW" sz="1700" dirty="0">
              <a:latin typeface="+mn-ea"/>
            </a:endParaRPr>
          </a:p>
          <a:p>
            <a:pPr marL="0" indent="0" algn="r">
              <a:buNone/>
            </a:pPr>
            <a:r>
              <a:rPr lang="zh-TW" altLang="en-US" sz="1300" dirty="0"/>
              <a:t>衞生福利及食物局局長於</a:t>
            </a:r>
            <a:r>
              <a:rPr lang="en-US" altLang="zh-TW" sz="1300" dirty="0"/>
              <a:t>2003</a:t>
            </a:r>
            <a:r>
              <a:rPr lang="zh-HK" altLang="en-US" sz="1300" dirty="0"/>
              <a:t>年的一則新聞公告</a:t>
            </a:r>
          </a:p>
          <a:p>
            <a:pPr marL="0" indent="0">
              <a:buNone/>
            </a:pPr>
            <a:endParaRPr lang="zh-HK" altLang="en-US" dirty="0"/>
          </a:p>
        </p:txBody>
      </p:sp>
      <p:sp>
        <p:nvSpPr>
          <p:cNvPr id="6" name="文字版面配置區 5"/>
          <p:cNvSpPr>
            <a:spLocks noGrp="1"/>
          </p:cNvSpPr>
          <p:nvPr>
            <p:ph type="body" sz="quarter" idx="3"/>
          </p:nvPr>
        </p:nvSpPr>
        <p:spPr>
          <a:xfrm>
            <a:off x="5161708" y="1702944"/>
            <a:ext cx="3467806" cy="576262"/>
          </a:xfrm>
        </p:spPr>
        <p:txBody>
          <a:bodyPr/>
          <a:lstStyle/>
          <a:p>
            <a:r>
              <a:rPr lang="zh-HK" altLang="en-US" dirty="0"/>
              <a:t>下文節錄自</a:t>
            </a:r>
            <a:r>
              <a:rPr lang="en-US" altLang="zh-HK" dirty="0"/>
              <a:t>2003</a:t>
            </a:r>
            <a:r>
              <a:rPr lang="zh-HK" altLang="en-US" dirty="0"/>
              <a:t>年的一首流行歌曲</a:t>
            </a:r>
          </a:p>
        </p:txBody>
      </p:sp>
      <p:sp>
        <p:nvSpPr>
          <p:cNvPr id="8" name="內容版面配置區 7"/>
          <p:cNvSpPr>
            <a:spLocks noGrp="1"/>
          </p:cNvSpPr>
          <p:nvPr>
            <p:ph sz="quarter" idx="4"/>
          </p:nvPr>
        </p:nvSpPr>
        <p:spPr>
          <a:xfrm>
            <a:off x="4957266" y="2552741"/>
            <a:ext cx="3791318" cy="2665259"/>
          </a:xfrm>
        </p:spPr>
        <p:txBody>
          <a:bodyPr>
            <a:noAutofit/>
          </a:bodyPr>
          <a:lstStyle/>
          <a:p>
            <a:r>
              <a:rPr lang="zh-TW" altLang="en-US" sz="1600" dirty="0">
                <a:latin typeface="+mn-ea"/>
              </a:rPr>
              <a:t>那怕劫運厄困</a:t>
            </a:r>
            <a:r>
              <a:rPr lang="en-US" altLang="zh-TW" sz="1600" dirty="0">
                <a:latin typeface="+mn-ea"/>
              </a:rPr>
              <a:t>,</a:t>
            </a:r>
            <a:r>
              <a:rPr lang="zh-TW" altLang="en-US" sz="1600" dirty="0">
                <a:latin typeface="+mn-ea"/>
              </a:rPr>
              <a:t>曾努力便無憾</a:t>
            </a:r>
            <a:r>
              <a:rPr lang="en-US" altLang="zh-TW" sz="1600" dirty="0">
                <a:latin typeface="+mn-ea"/>
              </a:rPr>
              <a:t>.</a:t>
            </a:r>
            <a:r>
              <a:rPr lang="zh-TW" altLang="en-US" sz="1600" dirty="0">
                <a:solidFill>
                  <a:srgbClr val="FF0000"/>
                </a:solidFill>
                <a:latin typeface="+mn-ea"/>
              </a:rPr>
              <a:t>危難屢互勉</a:t>
            </a:r>
            <a:r>
              <a:rPr lang="en-US" altLang="zh-TW" sz="1600" dirty="0">
                <a:solidFill>
                  <a:srgbClr val="FF0000"/>
                </a:solidFill>
                <a:latin typeface="+mn-ea"/>
              </a:rPr>
              <a:t>,</a:t>
            </a:r>
            <a:r>
              <a:rPr lang="zh-TW" altLang="en-US" sz="1600" dirty="0">
                <a:solidFill>
                  <a:srgbClr val="FF0000"/>
                </a:solidFill>
                <a:latin typeface="+mn-ea"/>
              </a:rPr>
              <a:t>願竭力為人人</a:t>
            </a:r>
            <a:r>
              <a:rPr lang="en-US" altLang="zh-TW" sz="1600" dirty="0">
                <a:solidFill>
                  <a:srgbClr val="FF0000"/>
                </a:solidFill>
                <a:latin typeface="+mn-ea"/>
              </a:rPr>
              <a:t>,</a:t>
            </a:r>
            <a:r>
              <a:rPr lang="zh-TW" altLang="en-US" sz="1600" dirty="0">
                <a:solidFill>
                  <a:srgbClr val="FF0000"/>
                </a:solidFill>
                <a:latin typeface="+mn-ea"/>
              </a:rPr>
              <a:t>用愛心</a:t>
            </a:r>
            <a:r>
              <a:rPr lang="en-US" altLang="zh-TW" sz="1600" dirty="0">
                <a:latin typeface="+mn-ea"/>
              </a:rPr>
              <a:t>.</a:t>
            </a:r>
          </a:p>
          <a:p>
            <a:r>
              <a:rPr lang="en-US" altLang="zh-HK" sz="1600" dirty="0">
                <a:latin typeface="+mn-ea"/>
              </a:rPr>
              <a:t>we shall overcome, we shall overcome,</a:t>
            </a:r>
            <a:r>
              <a:rPr lang="zh-HK" altLang="en-US" sz="1600" dirty="0">
                <a:latin typeface="+mn-ea"/>
              </a:rPr>
              <a:t>凝聚每份愛</a:t>
            </a:r>
            <a:r>
              <a:rPr lang="en-US" altLang="zh-HK" sz="1600" dirty="0">
                <a:latin typeface="+mn-ea"/>
              </a:rPr>
              <a:t>,</a:t>
            </a:r>
            <a:r>
              <a:rPr lang="zh-HK" altLang="en-US" sz="1600" dirty="0">
                <a:latin typeface="+mn-ea"/>
              </a:rPr>
              <a:t>去熱暖萬心</a:t>
            </a:r>
            <a:r>
              <a:rPr lang="en-US" altLang="zh-HK" sz="1600" dirty="0">
                <a:latin typeface="+mn-ea"/>
              </a:rPr>
              <a:t>.</a:t>
            </a:r>
            <a:r>
              <a:rPr lang="zh-HK" altLang="en-US" sz="1600" dirty="0">
                <a:solidFill>
                  <a:srgbClr val="FF0000"/>
                </a:solidFill>
                <a:latin typeface="+mn-ea"/>
              </a:rPr>
              <a:t>大眾肩並肩</a:t>
            </a:r>
            <a:r>
              <a:rPr lang="en-US" altLang="zh-HK" sz="1600" dirty="0">
                <a:solidFill>
                  <a:srgbClr val="FF0000"/>
                </a:solidFill>
                <a:latin typeface="+mn-ea"/>
              </a:rPr>
              <a:t>,</a:t>
            </a:r>
            <a:r>
              <a:rPr lang="zh-HK" altLang="en-US" sz="1600" dirty="0">
                <a:solidFill>
                  <a:srgbClr val="FF0000"/>
                </a:solidFill>
                <a:latin typeface="+mn-ea"/>
              </a:rPr>
              <a:t>心照心</a:t>
            </a:r>
            <a:r>
              <a:rPr lang="en-US" altLang="zh-HK" sz="1600" dirty="0">
                <a:solidFill>
                  <a:srgbClr val="FF0000"/>
                </a:solidFill>
                <a:latin typeface="+mn-ea"/>
              </a:rPr>
              <a:t>,</a:t>
            </a:r>
            <a:r>
              <a:rPr lang="zh-HK" altLang="en-US" sz="1600" dirty="0">
                <a:solidFill>
                  <a:srgbClr val="FF0000"/>
                </a:solidFill>
                <a:latin typeface="+mn-ea"/>
              </a:rPr>
              <a:t>照應更親近</a:t>
            </a:r>
            <a:r>
              <a:rPr lang="en-US" altLang="zh-HK" sz="1600" dirty="0">
                <a:solidFill>
                  <a:srgbClr val="FF0000"/>
                </a:solidFill>
                <a:latin typeface="+mn-ea"/>
              </a:rPr>
              <a:t>.</a:t>
            </a:r>
            <a:r>
              <a:rPr lang="zh-HK" altLang="en-US" sz="1600" dirty="0">
                <a:solidFill>
                  <a:srgbClr val="FF0000"/>
                </a:solidFill>
                <a:latin typeface="+mn-ea"/>
              </a:rPr>
              <a:t>為前途</a:t>
            </a:r>
            <a:r>
              <a:rPr lang="en-US" altLang="zh-HK" sz="1600" dirty="0">
                <a:solidFill>
                  <a:srgbClr val="FF0000"/>
                </a:solidFill>
                <a:latin typeface="+mn-ea"/>
              </a:rPr>
              <a:t>,</a:t>
            </a:r>
            <a:r>
              <a:rPr lang="zh-HK" altLang="en-US" sz="1600" dirty="0">
                <a:solidFill>
                  <a:srgbClr val="FF0000"/>
                </a:solidFill>
                <a:latin typeface="+mn-ea"/>
              </a:rPr>
              <a:t>為人人關心</a:t>
            </a:r>
            <a:r>
              <a:rPr lang="en-US" altLang="zh-HK" sz="1600" dirty="0">
                <a:latin typeface="+mn-ea"/>
              </a:rPr>
              <a:t>.</a:t>
            </a:r>
          </a:p>
          <a:p>
            <a:pPr marL="0" indent="0" algn="r">
              <a:buNone/>
            </a:pPr>
            <a:r>
              <a:rPr lang="zh-TW" altLang="en-US" sz="1600" dirty="0"/>
              <a:t>心連心全城抗炎大行動主題曲</a:t>
            </a:r>
            <a:endParaRPr lang="en-US" altLang="zh-HK" sz="1600" dirty="0"/>
          </a:p>
        </p:txBody>
      </p:sp>
      <p:pic>
        <p:nvPicPr>
          <p:cNvPr id="16" name="內容版面配置區 4"/>
          <p:cNvPicPr>
            <a:picLocks noChangeAspect="1"/>
          </p:cNvPicPr>
          <p:nvPr/>
        </p:nvPicPr>
        <p:blipFill>
          <a:blip r:embed="rId2"/>
          <a:stretch>
            <a:fillRect/>
          </a:stretch>
        </p:blipFill>
        <p:spPr>
          <a:xfrm>
            <a:off x="7800268" y="5665769"/>
            <a:ext cx="1128206" cy="1124669"/>
          </a:xfrm>
          <a:prstGeom prst="rect">
            <a:avLst/>
          </a:prstGeom>
        </p:spPr>
      </p:pic>
      <p:sp>
        <p:nvSpPr>
          <p:cNvPr id="17" name="雲朵形圖說文字 16"/>
          <p:cNvSpPr/>
          <p:nvPr/>
        </p:nvSpPr>
        <p:spPr>
          <a:xfrm>
            <a:off x="6230597" y="4462889"/>
            <a:ext cx="2517987" cy="978996"/>
          </a:xfrm>
          <a:prstGeom prst="cloudCallout">
            <a:avLst>
              <a:gd name="adj1" fmla="val 35170"/>
              <a:gd name="adj2" fmla="val 81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t>你可以從資料中找出那些成功抗疫的元素？</a:t>
            </a:r>
          </a:p>
        </p:txBody>
      </p:sp>
      <p:sp>
        <p:nvSpPr>
          <p:cNvPr id="9" name="文字方塊 8"/>
          <p:cNvSpPr txBox="1"/>
          <p:nvPr/>
        </p:nvSpPr>
        <p:spPr>
          <a:xfrm>
            <a:off x="563818" y="5304773"/>
            <a:ext cx="3682313" cy="92333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zh-HK" altLang="en-US" dirty="0">
                <a:solidFill>
                  <a:srgbClr val="FF0000"/>
                </a:solidFill>
              </a:rPr>
              <a:t>市民大眾團結一致，守望相助。</a:t>
            </a:r>
            <a:endParaRPr lang="en-US" altLang="zh-HK" dirty="0">
              <a:solidFill>
                <a:srgbClr val="FF0000"/>
              </a:solidFill>
            </a:endParaRPr>
          </a:p>
          <a:p>
            <a:pPr marL="285750" indent="-285750">
              <a:buFont typeface="Arial" panose="020B0604020202020204" pitchFamily="34" charset="0"/>
              <a:buChar char="•"/>
            </a:pPr>
            <a:r>
              <a:rPr lang="zh-HK" altLang="en-US" dirty="0">
                <a:solidFill>
                  <a:srgbClr val="FF0000"/>
                </a:solidFill>
              </a:rPr>
              <a:t>醫護人員捨己忘我精神。</a:t>
            </a:r>
            <a:endParaRPr lang="en-US" altLang="zh-HK" dirty="0">
              <a:solidFill>
                <a:srgbClr val="FF0000"/>
              </a:solidFill>
            </a:endParaRPr>
          </a:p>
          <a:p>
            <a:pPr marL="285750" indent="-285750">
              <a:buFont typeface="Arial" panose="020B0604020202020204" pitchFamily="34" charset="0"/>
              <a:buChar char="•"/>
            </a:pPr>
            <a:r>
              <a:rPr lang="zh-HK" altLang="en-US" dirty="0">
                <a:solidFill>
                  <a:srgbClr val="FF0000"/>
                </a:solidFill>
              </a:rPr>
              <a:t>各人堅持不懈。</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850" y="5218000"/>
            <a:ext cx="1673990" cy="1673990"/>
          </a:xfrm>
          <a:prstGeom prst="rect">
            <a:avLst/>
          </a:prstGeom>
        </p:spPr>
      </p:pic>
    </p:spTree>
    <p:extLst>
      <p:ext uri="{BB962C8B-B14F-4D97-AF65-F5344CB8AC3E}">
        <p14:creationId xmlns:p14="http://schemas.microsoft.com/office/powerpoint/2010/main" val="32042663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3388" y="-304701"/>
            <a:ext cx="7704667" cy="1981200"/>
          </a:xfrm>
        </p:spPr>
        <p:txBody>
          <a:bodyPr>
            <a:normAutofit/>
          </a:bodyPr>
          <a:lstStyle/>
          <a:p>
            <a:pPr algn="l"/>
            <a:r>
              <a:rPr lang="en-US" altLang="zh-TW" sz="2800" dirty="0"/>
              <a:t>5. </a:t>
            </a:r>
            <a:r>
              <a:rPr lang="zh-TW" altLang="en-US" sz="2800" dirty="0"/>
              <a:t>總結：我們從人類抗疫歷史中得到什麼啟示？</a:t>
            </a:r>
            <a:endParaRPr lang="zh-HK" altLang="en-US" sz="2800" dirty="0"/>
          </a:p>
        </p:txBody>
      </p:sp>
      <p:sp>
        <p:nvSpPr>
          <p:cNvPr id="5" name="文字版面配置區 4"/>
          <p:cNvSpPr>
            <a:spLocks noGrp="1"/>
          </p:cNvSpPr>
          <p:nvPr>
            <p:ph type="body" idx="1"/>
          </p:nvPr>
        </p:nvSpPr>
        <p:spPr>
          <a:xfrm>
            <a:off x="955589" y="1190920"/>
            <a:ext cx="6924833" cy="576262"/>
          </a:xfrm>
        </p:spPr>
        <p:txBody>
          <a:bodyPr>
            <a:normAutofit fontScale="92500"/>
          </a:bodyPr>
          <a:lstStyle/>
          <a:p>
            <a:r>
              <a:rPr lang="zh-TW" altLang="en-US" dirty="0"/>
              <a:t>就應對疫症一事上，歷史給予我們什麼啟示？</a:t>
            </a:r>
            <a:endParaRPr lang="zh-HK" altLang="en-US" dirty="0"/>
          </a:p>
        </p:txBody>
      </p:sp>
      <p:sp>
        <p:nvSpPr>
          <p:cNvPr id="6" name="內容版面配置區 5"/>
          <p:cNvSpPr>
            <a:spLocks noGrp="1"/>
          </p:cNvSpPr>
          <p:nvPr>
            <p:ph sz="half" idx="2"/>
          </p:nvPr>
        </p:nvSpPr>
        <p:spPr>
          <a:xfrm>
            <a:off x="1139996" y="1943798"/>
            <a:ext cx="5914997" cy="4152202"/>
          </a:xfrm>
        </p:spPr>
        <p:txBody>
          <a:bodyPr>
            <a:normAutofit/>
          </a:bodyPr>
          <a:lstStyle/>
          <a:p>
            <a:r>
              <a:rPr lang="zh-HK" altLang="en-US" dirty="0"/>
              <a:t>我們應當</a:t>
            </a:r>
            <a:r>
              <a:rPr lang="zh-HK" altLang="en-US" dirty="0">
                <a:ln w="0"/>
                <a:solidFill>
                  <a:srgbClr val="FF0000"/>
                </a:solidFill>
                <a:effectLst>
                  <a:outerShdw blurRad="38100" dist="25400" dir="5400000" algn="ctr" rotWithShape="0">
                    <a:srgbClr val="6E747A">
                      <a:alpha val="43000"/>
                    </a:srgbClr>
                  </a:outerShdw>
                </a:effectLst>
              </a:rPr>
              <a:t>展現負責任的態度</a:t>
            </a:r>
            <a:endParaRPr lang="en-US" altLang="zh-HK" dirty="0">
              <a:solidFill>
                <a:srgbClr val="FF0000"/>
              </a:solidFill>
            </a:endParaRPr>
          </a:p>
          <a:p>
            <a:pPr lvl="1"/>
            <a:r>
              <a:rPr lang="zh-HK" altLang="en-US" dirty="0"/>
              <a:t>保持環境衛生，</a:t>
            </a:r>
            <a:r>
              <a:rPr lang="zh-HK" altLang="en-US" dirty="0">
                <a:ln w="0"/>
                <a:solidFill>
                  <a:srgbClr val="FF0000"/>
                </a:solidFill>
                <a:effectLst>
                  <a:outerShdw blurRad="38100" dist="25400" dir="5400000" algn="ctr" rotWithShape="0">
                    <a:srgbClr val="6E747A">
                      <a:alpha val="43000"/>
                    </a:srgbClr>
                  </a:outerShdw>
                </a:effectLst>
              </a:rPr>
              <a:t>為社區清潔盡己任</a:t>
            </a:r>
            <a:r>
              <a:rPr lang="zh-HK" altLang="en-US" dirty="0"/>
              <a:t>。</a:t>
            </a:r>
            <a:endParaRPr lang="en-US" altLang="zh-HK" dirty="0"/>
          </a:p>
          <a:p>
            <a:pPr lvl="1"/>
            <a:r>
              <a:rPr lang="zh-HK" altLang="en-US" dirty="0"/>
              <a:t>支援防疫，</a:t>
            </a:r>
            <a:r>
              <a:rPr lang="zh-HK" altLang="en-US" dirty="0">
                <a:ln w="0"/>
                <a:solidFill>
                  <a:srgbClr val="FF0000"/>
                </a:solidFill>
                <a:effectLst>
                  <a:outerShdw blurRad="38100" dist="25400" dir="5400000" algn="ctr" rotWithShape="0">
                    <a:srgbClr val="6E747A">
                      <a:alpha val="43000"/>
                    </a:srgbClr>
                  </a:outerShdw>
                </a:effectLst>
              </a:rPr>
              <a:t>配合政府抗疫政策</a:t>
            </a:r>
            <a:r>
              <a:rPr lang="zh-TW" altLang="en-US" dirty="0">
                <a:ln w="0"/>
                <a:solidFill>
                  <a:srgbClr val="FF0000"/>
                </a:solidFill>
                <a:effectLst>
                  <a:outerShdw blurRad="38100" dist="25400" dir="5400000" algn="ctr" rotWithShape="0">
                    <a:srgbClr val="6E747A">
                      <a:alpha val="43000"/>
                    </a:srgbClr>
                  </a:outerShdw>
                </a:effectLst>
              </a:rPr>
              <a:t>及醫學專業建議</a:t>
            </a:r>
            <a:r>
              <a:rPr lang="zh-HK" altLang="en-US" dirty="0"/>
              <a:t>，如：配戴口罩、隔離、物資分配。</a:t>
            </a:r>
            <a:endParaRPr lang="en-US" altLang="zh-HK" dirty="0"/>
          </a:p>
          <a:p>
            <a:pPr lvl="1"/>
            <a:r>
              <a:rPr lang="zh-HK" altLang="en-US" dirty="0"/>
              <a:t>從可靠的渠道獲得資訊，並</a:t>
            </a:r>
            <a:r>
              <a:rPr lang="zh-HK" altLang="en-US" dirty="0">
                <a:ln w="0"/>
                <a:solidFill>
                  <a:srgbClr val="FF0000"/>
                </a:solidFill>
                <a:effectLst>
                  <a:outerShdw blurRad="38100" dist="25400" dir="5400000" algn="ctr" rotWithShape="0">
                    <a:srgbClr val="6E747A">
                      <a:alpha val="43000"/>
                    </a:srgbClr>
                  </a:outerShdw>
                </a:effectLst>
              </a:rPr>
              <a:t>拒絕發放未經證實資訊</a:t>
            </a:r>
            <a:r>
              <a:rPr lang="zh-HK" altLang="en-US" dirty="0"/>
              <a:t>。</a:t>
            </a:r>
            <a:endParaRPr lang="en-US" altLang="zh-HK" dirty="0"/>
          </a:p>
          <a:p>
            <a:r>
              <a:rPr lang="zh-HK" altLang="en-US" dirty="0"/>
              <a:t>我們應當</a:t>
            </a:r>
            <a:r>
              <a:rPr lang="zh-HK" altLang="en-US" dirty="0">
                <a:ln w="0"/>
                <a:solidFill>
                  <a:srgbClr val="FF0000"/>
                </a:solidFill>
                <a:effectLst>
                  <a:outerShdw blurRad="38100" dist="25400" dir="5400000" algn="ctr" rotWithShape="0">
                    <a:srgbClr val="6E747A">
                      <a:alpha val="43000"/>
                    </a:srgbClr>
                  </a:outerShdw>
                </a:effectLst>
              </a:rPr>
              <a:t>積極主動</a:t>
            </a:r>
            <a:endParaRPr lang="en-US" altLang="zh-HK" dirty="0">
              <a:ln w="0"/>
              <a:solidFill>
                <a:srgbClr val="FF0000"/>
              </a:solidFill>
              <a:effectLst>
                <a:outerShdw blurRad="38100" dist="25400" dir="5400000" algn="ctr" rotWithShape="0">
                  <a:srgbClr val="6E747A">
                    <a:alpha val="43000"/>
                  </a:srgbClr>
                </a:outerShdw>
              </a:effectLst>
            </a:endParaRPr>
          </a:p>
          <a:p>
            <a:pPr lvl="1"/>
            <a:r>
              <a:rPr lang="zh-HK" altLang="en-US" dirty="0">
                <a:ln w="0"/>
                <a:solidFill>
                  <a:srgbClr val="FF0000"/>
                </a:solidFill>
                <a:effectLst>
                  <a:outerShdw blurRad="38100" dist="25400" dir="5400000" algn="ctr" rotWithShape="0">
                    <a:srgbClr val="6E747A">
                      <a:alpha val="43000"/>
                    </a:srgbClr>
                  </a:outerShdw>
                </a:effectLst>
              </a:rPr>
              <a:t>避免到人多地方</a:t>
            </a:r>
            <a:r>
              <a:rPr lang="zh-HK" altLang="en-US" dirty="0"/>
              <a:t>，如無必要需留在家中，以免被感染。</a:t>
            </a:r>
            <a:endParaRPr lang="en-US" altLang="zh-HK" dirty="0"/>
          </a:p>
          <a:p>
            <a:pPr lvl="1"/>
            <a:r>
              <a:rPr lang="zh-HK" altLang="en-US" dirty="0">
                <a:ln w="0"/>
                <a:solidFill>
                  <a:srgbClr val="FF0000"/>
                </a:solidFill>
                <a:effectLst>
                  <a:outerShdw blurRad="38100" dist="25400" dir="5400000" algn="ctr" rotWithShape="0">
                    <a:srgbClr val="6E747A">
                      <a:alpha val="43000"/>
                    </a:srgbClr>
                  </a:outerShdw>
                </a:effectLst>
              </a:rPr>
              <a:t>注意個人衛生</a:t>
            </a:r>
            <a:r>
              <a:rPr lang="zh-HK" altLang="en-US" dirty="0"/>
              <a:t>，防止細菌、病毒傳播。</a:t>
            </a:r>
            <a:endParaRPr lang="en-US" altLang="zh-HK" dirty="0"/>
          </a:p>
          <a:p>
            <a:r>
              <a:rPr lang="zh-HK" altLang="en-US" dirty="0"/>
              <a:t>我們應當</a:t>
            </a:r>
            <a:r>
              <a:rPr lang="zh-HK" altLang="en-US" dirty="0">
                <a:solidFill>
                  <a:srgbClr val="FF0000"/>
                </a:solidFill>
              </a:rPr>
              <a:t>保持身心健康</a:t>
            </a:r>
            <a:endParaRPr lang="en-US" altLang="zh-HK" dirty="0">
              <a:solidFill>
                <a:srgbClr val="FF0000"/>
              </a:solidFill>
            </a:endParaRPr>
          </a:p>
          <a:p>
            <a:pPr lvl="1"/>
            <a:r>
              <a:rPr lang="zh-HK" altLang="en-US" dirty="0">
                <a:solidFill>
                  <a:srgbClr val="FF0000"/>
                </a:solidFill>
              </a:rPr>
              <a:t>關心、體諒他人</a:t>
            </a:r>
            <a:r>
              <a:rPr lang="zh-HK" altLang="en-US" dirty="0"/>
              <a:t>，如朋友、師長、家人。</a:t>
            </a:r>
            <a:endParaRPr lang="en-US" altLang="zh-HK" dirty="0"/>
          </a:p>
          <a:p>
            <a:pPr lvl="1"/>
            <a:r>
              <a:rPr lang="zh-HK" altLang="en-US" dirty="0">
                <a:solidFill>
                  <a:srgbClr val="FF0000"/>
                </a:solidFill>
              </a:rPr>
              <a:t>多做運動</a:t>
            </a:r>
            <a:r>
              <a:rPr lang="zh-HK" altLang="en-US" dirty="0"/>
              <a:t>，增強抵抗力。</a:t>
            </a:r>
            <a:endParaRPr lang="en-US" altLang="zh-HK"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336" y="5096335"/>
            <a:ext cx="1792326" cy="1673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674" y="3543728"/>
            <a:ext cx="1552607" cy="1552607"/>
          </a:xfrm>
          <a:prstGeom prst="rect">
            <a:avLst/>
          </a:prstGeom>
        </p:spPr>
      </p:pic>
    </p:spTree>
    <p:extLst>
      <p:ext uri="{BB962C8B-B14F-4D97-AF65-F5344CB8AC3E}">
        <p14:creationId xmlns:p14="http://schemas.microsoft.com/office/powerpoint/2010/main" val="2245959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dirty="0"/>
              <a:t/>
            </a:r>
            <a:br>
              <a:rPr lang="en-US" altLang="zh-HK" dirty="0"/>
            </a:br>
            <a:r>
              <a:rPr lang="en-US" altLang="zh-TW" dirty="0"/>
              <a:t>1.</a:t>
            </a:r>
            <a:r>
              <a:rPr lang="zh-TW" altLang="en-US" dirty="0"/>
              <a:t>在歷史上，疫症曾在何時發生？</a:t>
            </a:r>
            <a:br>
              <a:rPr lang="zh-TW" altLang="en-US" dirty="0"/>
            </a:br>
            <a:endParaRPr lang="en-US" altLang="zh-HK" dirty="0"/>
          </a:p>
        </p:txBody>
      </p:sp>
      <p:sp>
        <p:nvSpPr>
          <p:cNvPr id="3" name="內容版面配置區 2"/>
          <p:cNvSpPr>
            <a:spLocks noGrp="1"/>
          </p:cNvSpPr>
          <p:nvPr>
            <p:ph idx="1"/>
          </p:nvPr>
        </p:nvSpPr>
        <p:spPr>
          <a:xfrm>
            <a:off x="915022" y="1762592"/>
            <a:ext cx="7704667" cy="3332816"/>
          </a:xfrm>
        </p:spPr>
        <p:txBody>
          <a:bodyPr>
            <a:normAutofit/>
          </a:bodyPr>
          <a:lstStyle/>
          <a:p>
            <a:pPr algn="just"/>
            <a:r>
              <a:rPr lang="en-US" altLang="zh-HK" dirty="0"/>
              <a:t>‘The impact of the so-called </a:t>
            </a:r>
            <a:r>
              <a:rPr lang="en-US" altLang="zh-HK" dirty="0" err="1"/>
              <a:t>Antonine</a:t>
            </a:r>
            <a:r>
              <a:rPr lang="en-US" altLang="zh-HK" dirty="0"/>
              <a:t> plague, a series of epidemics that raged from 165 into the mid-180s and killed off some 10 percent of the [Roman] empire's population.’</a:t>
            </a:r>
          </a:p>
          <a:p>
            <a:pPr marL="0" indent="0" algn="r">
              <a:buNone/>
            </a:pPr>
            <a:r>
              <a:rPr lang="en-US" altLang="zh-HK" i="1" dirty="0"/>
              <a:t>The Roman Empire at bay AD 180-395</a:t>
            </a:r>
          </a:p>
        </p:txBody>
      </p:sp>
    </p:spTree>
    <p:extLst>
      <p:ext uri="{BB962C8B-B14F-4D97-AF65-F5344CB8AC3E}">
        <p14:creationId xmlns:p14="http://schemas.microsoft.com/office/powerpoint/2010/main" val="31187818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3388" y="264696"/>
            <a:ext cx="7704667" cy="1981200"/>
          </a:xfrm>
        </p:spPr>
        <p:txBody>
          <a:bodyPr>
            <a:normAutofit/>
          </a:bodyPr>
          <a:lstStyle/>
          <a:p>
            <a:pPr algn="l"/>
            <a:r>
              <a:rPr lang="en-US" altLang="zh-TW" sz="2800" dirty="0"/>
              <a:t>5. </a:t>
            </a:r>
            <a:r>
              <a:rPr lang="zh-TW" altLang="en-US" sz="2800" dirty="0"/>
              <a:t>總結：我們從人類抗疫歷史中得到什麼啟示？</a:t>
            </a:r>
            <a:endParaRPr lang="zh-HK" altLang="en-US" sz="2800" dirty="0"/>
          </a:p>
        </p:txBody>
      </p:sp>
      <p:sp>
        <p:nvSpPr>
          <p:cNvPr id="3" name="文字版面配置區 2"/>
          <p:cNvSpPr>
            <a:spLocks noGrp="1"/>
          </p:cNvSpPr>
          <p:nvPr>
            <p:ph type="body" idx="1"/>
          </p:nvPr>
        </p:nvSpPr>
        <p:spPr>
          <a:xfrm>
            <a:off x="955589" y="1860518"/>
            <a:ext cx="6306995" cy="576262"/>
          </a:xfrm>
        </p:spPr>
        <p:txBody>
          <a:bodyPr>
            <a:normAutofit fontScale="92500"/>
          </a:bodyPr>
          <a:lstStyle/>
          <a:p>
            <a:r>
              <a:rPr lang="zh-TW" altLang="en-US" dirty="0"/>
              <a:t>在疫症期間，歷史經驗帶給我們什麼警惕？</a:t>
            </a:r>
          </a:p>
        </p:txBody>
      </p:sp>
      <p:sp>
        <p:nvSpPr>
          <p:cNvPr id="4" name="內容版面配置區 3"/>
          <p:cNvSpPr>
            <a:spLocks noGrp="1"/>
          </p:cNvSpPr>
          <p:nvPr>
            <p:ph sz="half" idx="2"/>
          </p:nvPr>
        </p:nvSpPr>
        <p:spPr>
          <a:xfrm>
            <a:off x="1163361" y="2805867"/>
            <a:ext cx="5786079" cy="2665259"/>
          </a:xfrm>
        </p:spPr>
        <p:txBody>
          <a:bodyPr>
            <a:normAutofit/>
          </a:bodyPr>
          <a:lstStyle/>
          <a:p>
            <a:r>
              <a:rPr lang="zh-HK" altLang="en-US" dirty="0"/>
              <a:t>在防止疫症蔓延的同時，要保持冷靜、清醒的頭腦。</a:t>
            </a:r>
            <a:endParaRPr lang="en-US" altLang="zh-HK" dirty="0"/>
          </a:p>
          <a:p>
            <a:pPr lvl="1"/>
            <a:r>
              <a:rPr lang="zh-HK" altLang="en-US" dirty="0"/>
              <a:t>抗疫方法需要科學証據支持，而</a:t>
            </a:r>
            <a:r>
              <a:rPr lang="zh-HK" altLang="en-US" dirty="0">
                <a:ln w="0"/>
                <a:solidFill>
                  <a:srgbClr val="FF0000"/>
                </a:solidFill>
                <a:effectLst>
                  <a:outerShdw blurRad="38100" dist="25400" dir="5400000" algn="ctr" rotWithShape="0">
                    <a:srgbClr val="6E747A">
                      <a:alpha val="43000"/>
                    </a:srgbClr>
                  </a:outerShdw>
                </a:effectLst>
              </a:rPr>
              <a:t>非盲目倚從坊間迷信之說</a:t>
            </a:r>
            <a:r>
              <a:rPr lang="zh-HK" altLang="en-US" dirty="0"/>
              <a:t>。</a:t>
            </a:r>
            <a:endParaRPr lang="en-US" altLang="zh-HK" dirty="0"/>
          </a:p>
          <a:p>
            <a:pPr lvl="1"/>
            <a:r>
              <a:rPr lang="zh-HK" altLang="en-US" dirty="0"/>
              <a:t>抗疫期間，我們更需</a:t>
            </a:r>
            <a:r>
              <a:rPr lang="zh-HK" altLang="en-US" dirty="0">
                <a:ln w="0"/>
                <a:solidFill>
                  <a:srgbClr val="FF0000"/>
                </a:solidFill>
                <a:effectLst>
                  <a:outerShdw blurRad="38100" dist="25400" dir="5400000" algn="ctr" rotWithShape="0">
                    <a:srgbClr val="6E747A">
                      <a:alpha val="43000"/>
                    </a:srgbClr>
                  </a:outerShdw>
                </a:effectLst>
              </a:rPr>
              <a:t>團結，凝聚力量</a:t>
            </a:r>
            <a:r>
              <a:rPr lang="zh-HK" altLang="en-US" dirty="0"/>
              <a:t>；</a:t>
            </a:r>
            <a:r>
              <a:rPr lang="zh-HK" altLang="en-US" dirty="0">
                <a:ln w="0"/>
                <a:solidFill>
                  <a:srgbClr val="FF0000"/>
                </a:solidFill>
                <a:effectLst>
                  <a:outerShdw blurRad="38100" dist="25400" dir="5400000" algn="ctr" rotWithShape="0">
                    <a:srgbClr val="6E747A">
                      <a:alpha val="43000"/>
                    </a:srgbClr>
                  </a:outerShdw>
                </a:effectLst>
              </a:rPr>
              <a:t>切忌互相指摘和猜疑</a:t>
            </a:r>
            <a:r>
              <a:rPr lang="zh-HK" altLang="en-US" dirty="0"/>
              <a:t>。</a:t>
            </a:r>
            <a:endParaRPr lang="en-US" altLang="zh-HK" dirty="0"/>
          </a:p>
          <a:p>
            <a:pPr lvl="1"/>
            <a:r>
              <a:rPr lang="zh-HK" altLang="en-US" dirty="0">
                <a:ln w="0"/>
                <a:solidFill>
                  <a:srgbClr val="FF0000"/>
                </a:solidFill>
                <a:effectLst>
                  <a:outerShdw blurRad="38100" dist="25400" dir="5400000" algn="ctr" rotWithShape="0">
                    <a:srgbClr val="6E747A">
                      <a:alpha val="43000"/>
                    </a:srgbClr>
                  </a:outerShdw>
                </a:effectLst>
              </a:rPr>
              <a:t>切勿輕信謠言</a:t>
            </a:r>
            <a:r>
              <a:rPr lang="zh-HK" altLang="en-US" dirty="0"/>
              <a:t>。</a:t>
            </a:r>
            <a:endParaRPr lang="en-US" altLang="zh-HK"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163" y="4767449"/>
            <a:ext cx="2055114" cy="205511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864" y="2690621"/>
            <a:ext cx="2267712" cy="2267712"/>
          </a:xfrm>
          <a:prstGeom prst="rect">
            <a:avLst/>
          </a:prstGeom>
        </p:spPr>
      </p:pic>
    </p:spTree>
    <p:extLst>
      <p:ext uri="{BB962C8B-B14F-4D97-AF65-F5344CB8AC3E}">
        <p14:creationId xmlns:p14="http://schemas.microsoft.com/office/powerpoint/2010/main" val="33647142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機器人">
  <a:themeElements>
    <a:clrScheme name="機器人">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機器人">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機器人">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1_機器人">
  <a:themeElements>
    <a:clrScheme name="機器人">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機器人">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機器人">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視差</Template>
  <TotalTime>2430</TotalTime>
  <Words>7356</Words>
  <Application>Microsoft Office PowerPoint</Application>
  <PresentationFormat>如螢幕大小 (4:3)</PresentationFormat>
  <Paragraphs>518</Paragraphs>
  <Slides>90</Slides>
  <Notes>0</Notes>
  <HiddenSlides>0</HiddenSlides>
  <MMClips>0</MMClips>
  <ScaleCrop>false</ScaleCrop>
  <HeadingPairs>
    <vt:vector size="6" baseType="variant">
      <vt:variant>
        <vt:lpstr>使用字型</vt:lpstr>
      </vt:variant>
      <vt:variant>
        <vt:i4>6</vt:i4>
      </vt:variant>
      <vt:variant>
        <vt:lpstr>佈景主題</vt:lpstr>
      </vt:variant>
      <vt:variant>
        <vt:i4>2</vt:i4>
      </vt:variant>
      <vt:variant>
        <vt:lpstr>投影片標題</vt:lpstr>
      </vt:variant>
      <vt:variant>
        <vt:i4>90</vt:i4>
      </vt:variant>
    </vt:vector>
  </HeadingPairs>
  <TitlesOfParts>
    <vt:vector size="98" baseType="lpstr">
      <vt:lpstr>华文楷体</vt:lpstr>
      <vt:lpstr>新細明體</vt:lpstr>
      <vt:lpstr>標楷體</vt:lpstr>
      <vt:lpstr>Arial</vt:lpstr>
      <vt:lpstr>Corbel</vt:lpstr>
      <vt:lpstr>Wingdings</vt:lpstr>
      <vt:lpstr>機器人</vt:lpstr>
      <vt:lpstr>1_機器人</vt:lpstr>
      <vt:lpstr>歷史上的疫症</vt:lpstr>
      <vt:lpstr>探究問題</vt:lpstr>
      <vt:lpstr>1.在歷史上，疫症曾在何時發生？  </vt:lpstr>
      <vt:lpstr>1.在歷史上，疫症曾在何時發生？  </vt:lpstr>
      <vt:lpstr> 1.在歷史上，疫症曾在何時發生？ </vt:lpstr>
      <vt:lpstr> 1.在歷史上，疫症曾在何時發生？ </vt:lpstr>
      <vt:lpstr>1.在歷史上，疫症曾在何時發生？ </vt:lpstr>
      <vt:lpstr>1.在歷史上，疫症曾在何時發生？  </vt:lpstr>
      <vt:lpstr> 1.在歷史上，疫症曾在何時發生？ </vt:lpstr>
      <vt:lpstr> 1.在歷史上，疫症曾在何時發生？ </vt:lpstr>
      <vt:lpstr>1.在歷史上，疫症曾在何時發生？ </vt:lpstr>
      <vt:lpstr> 1.在歷史上，疫症曾在何時發生？ </vt:lpstr>
      <vt:lpstr>1.在歷史上，疫症曾在何時發生？ </vt:lpstr>
      <vt:lpstr> 1.在歷史上，疫症曾在何時發生？  </vt:lpstr>
      <vt:lpstr> 1.在歷史上，疫症曾在何時發生？ </vt:lpstr>
      <vt:lpstr>1.在歷史上，疫症曾在何時發生？</vt:lpstr>
      <vt:lpstr>1.在歷史上，疫症曾在何時發生？  </vt:lpstr>
      <vt:lpstr>1.在歷史上，疫症曾在何時發生？</vt:lpstr>
      <vt:lpstr>1.在歷史上，疫症曾在何時發生？</vt:lpstr>
      <vt:lpstr>1.在歷史上，疫症曾在何時發生？</vt:lpstr>
      <vt:lpstr>1.在歷史上，疫症曾在何時發生？</vt:lpstr>
      <vt:lpstr> 1.在歷史上，疫症曾在何時發生？</vt:lpstr>
      <vt:lpstr>1.在歷史上，疫症曾在何時發生？</vt:lpstr>
      <vt:lpstr>1.在歷史上，疫症曾在何時發生？</vt:lpstr>
      <vt:lpstr>1.在歷史上，疫症曾在何時發生？</vt:lpstr>
      <vt:lpstr>1.在歷史上，疫症曾在何時發生？</vt:lpstr>
      <vt:lpstr> 小結 — 自古以來，疫症時有爆發。 </vt:lpstr>
      <vt:lpstr>小結 — 自古以來，疫症時有爆發。 </vt:lpstr>
      <vt:lpstr>延伸學習 — 在歷史上，疫症曾在何時發生？</vt:lpstr>
      <vt:lpstr>延伸學習 — 在歷史上，疫症曾在何時發生？ </vt:lpstr>
      <vt:lpstr> 2. 縱觀歷史，有何因素導致疫症出現？ </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2. 縱觀歷史，有何因素導致疫症出現？</vt:lpstr>
      <vt:lpstr>小結—縱觀歷史，有何因素導致疫症出現？</vt:lpstr>
      <vt:lpstr>延伸學習—縱觀歷史，還有甚麼因素導致疫症出現？</vt:lpstr>
      <vt:lpstr>延伸學習—縱觀歷史，還有甚麼因素導致疫症出現？</vt:lpstr>
      <vt:lpstr>延伸學習—縱觀歷史，還有甚麼因素導致疫症出現？</vt:lpstr>
      <vt:lpstr>延伸學習—縱觀歷史，還有甚麼因素導致疫症出現？</vt:lpstr>
      <vt:lpstr>3. 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3.人類如何應對歷史上的疫症？</vt:lpstr>
      <vt:lpstr>小結—人類如何應對歷史上的疫症？</vt:lpstr>
      <vt:lpstr>4. 我們從抗疫的歷史中得到什麼教訓？</vt:lpstr>
      <vt:lpstr>4. 我們從抗疫的歷史中得到什麼教訓？</vt:lpstr>
      <vt:lpstr>4. 我們從抗疫的歷史中得到什麼教訓？</vt:lpstr>
      <vt:lpstr>4. 我們從抗疫的歷史中得到什麼教訓？</vt:lpstr>
      <vt:lpstr>我們從抗疫的歷史中得到什麼教訓？</vt:lpstr>
      <vt:lpstr>4. 我們從抗疫的歷史中得到什麼教訓？</vt:lpstr>
      <vt:lpstr>4. 我們從抗疫的歷史中得到什麼教訓？ </vt:lpstr>
      <vt:lpstr>5. 總結：我們從人類抗疫歷史中得到什麼啟示？</vt:lpstr>
      <vt:lpstr>5. 總結：我們從人類抗疫歷史中得到什麼啟示？</vt:lpstr>
      <vt:lpstr>成功例子：2003年本港克服沙士帶來的困境</vt:lpstr>
      <vt:lpstr>成功例子：2003年本港克服沙士帶來的困境</vt:lpstr>
      <vt:lpstr>成功例子：2003年本港克服沙士帶來的困境</vt:lpstr>
      <vt:lpstr>5. 總結：我們從人類抗疫歷史中得到什麼啟示？</vt:lpstr>
      <vt:lpstr>5. 總結：我們從人類抗疫歷史中得到什麼啟示？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疫症與我們—從歷史角度出發</dc:title>
  <dc:creator>KELVIN IP</dc:creator>
  <cp:lastModifiedBy>NG, Ka-wo Ken</cp:lastModifiedBy>
  <cp:revision>161</cp:revision>
  <dcterms:created xsi:type="dcterms:W3CDTF">2020-02-09T09:48:06Z</dcterms:created>
  <dcterms:modified xsi:type="dcterms:W3CDTF">2020-06-26T06:52:48Z</dcterms:modified>
</cp:coreProperties>
</file>